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Sawarabi Gothic"/>
      <p:regular r:id="rId17"/>
    </p:embeddedFont>
    <p:embeddedFont>
      <p:font typeface="Barlow"/>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Barlow-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awarabiGothic-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Barlow-bold.fntdata"/><Relationship Id="rId6" Type="http://schemas.openxmlformats.org/officeDocument/2006/relationships/slide" Target="slides/slide1.xml"/><Relationship Id="rId18" Type="http://schemas.openxmlformats.org/officeDocument/2006/relationships/font" Target="fonts/Barlow-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313a6a9c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313a6a9c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3313a6a9ca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3313a6a9ca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313a6a9ca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313a6a9ca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313a6a9c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313a6a9c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313a6a9c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313a6a9c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313a6a9c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313a6a9c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313a6a9c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313a6a9c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49ac45b4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49ac45b4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313a6a9c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3313a6a9c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313a6a9c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313a6a9c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0" y="242575"/>
            <a:ext cx="8520600" cy="375600"/>
          </a:xfrm>
          <a:prstGeom prst="rect">
            <a:avLst/>
          </a:prstGeom>
        </p:spPr>
        <p:txBody>
          <a:bodyPr anchorCtr="0" anchor="t" bIns="91425" lIns="91425" spcFirstLastPara="1" rIns="91425" wrap="square" tIns="91425">
            <a:normAutofit/>
          </a:bodyPr>
          <a:lstStyle>
            <a:lvl1pPr lvl="0">
              <a:spcBef>
                <a:spcPts val="0"/>
              </a:spcBef>
              <a:spcAft>
                <a:spcPts val="0"/>
              </a:spcAft>
              <a:buClr>
                <a:srgbClr val="273436"/>
              </a:buClr>
              <a:buSzPts val="1800"/>
              <a:buFont typeface="Sawarabi Gothic"/>
              <a:buNone/>
              <a:defRPr sz="1800">
                <a:solidFill>
                  <a:srgbClr val="273436"/>
                </a:solidFill>
                <a:latin typeface="Sawarabi Gothic"/>
                <a:ea typeface="Sawarabi Gothic"/>
                <a:cs typeface="Sawarabi Gothic"/>
                <a:sym typeface="Sawarabi Gothi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cxnSp>
        <p:nvCxnSpPr>
          <p:cNvPr id="14" name="Google Shape;14;p2"/>
          <p:cNvCxnSpPr/>
          <p:nvPr/>
        </p:nvCxnSpPr>
        <p:spPr>
          <a:xfrm>
            <a:off x="301250" y="618250"/>
            <a:ext cx="8479800" cy="0"/>
          </a:xfrm>
          <a:prstGeom prst="straightConnector1">
            <a:avLst/>
          </a:prstGeom>
          <a:noFill/>
          <a:ln cap="flat" cmpd="sng" w="9525">
            <a:solidFill>
              <a:srgbClr val="C9DAF8"/>
            </a:solidFill>
            <a:prstDash val="solid"/>
            <a:round/>
            <a:headEnd len="med" w="med" type="none"/>
            <a:tailEnd len="med" w="med" type="none"/>
          </a:ln>
        </p:spPr>
      </p:cxnSp>
      <p:sp>
        <p:nvSpPr>
          <p:cNvPr id="15" name="Google Shape;15;p2"/>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273436"/>
              </a:buClr>
              <a:buSzPts val="1500"/>
              <a:buFont typeface="Sawarabi Gothic"/>
              <a:buNone/>
              <a:defRPr sz="1500">
                <a:solidFill>
                  <a:srgbClr val="273436"/>
                </a:solidFill>
                <a:latin typeface="Sawarabi Gothic"/>
                <a:ea typeface="Sawarabi Gothic"/>
                <a:cs typeface="Sawarabi Gothic"/>
                <a:sym typeface="Sawarabi Gothic"/>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目次"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cxnSp>
        <p:nvCxnSpPr>
          <p:cNvPr id="53" name="Google Shape;53;p12"/>
          <p:cNvCxnSpPr/>
          <p:nvPr/>
        </p:nvCxnSpPr>
        <p:spPr>
          <a:xfrm>
            <a:off x="301250" y="618250"/>
            <a:ext cx="8479800" cy="0"/>
          </a:xfrm>
          <a:prstGeom prst="straightConnector1">
            <a:avLst/>
          </a:prstGeom>
          <a:noFill/>
          <a:ln cap="flat" cmpd="sng" w="9525">
            <a:solidFill>
              <a:srgbClr val="C9DAF8"/>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9" name="Google Shape;9;p1"/>
          <p:cNvSpPr/>
          <p:nvPr/>
        </p:nvSpPr>
        <p:spPr>
          <a:xfrm>
            <a:off x="7923825" y="4733575"/>
            <a:ext cx="818700" cy="252900"/>
          </a:xfrm>
          <a:prstGeom prst="roundRect">
            <a:avLst>
              <a:gd fmla="val 16667" name="adj"/>
            </a:avLst>
          </a:prstGeom>
          <a:solidFill>
            <a:schemeClr val="lt1"/>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900">
                <a:solidFill>
                  <a:srgbClr val="999999"/>
                </a:solidFill>
              </a:rPr>
              <a:t>confidential</a:t>
            </a:r>
            <a:endParaRPr sz="900">
              <a:solidFill>
                <a:srgbClr val="999999"/>
              </a:solidFill>
            </a:endParaRPr>
          </a:p>
        </p:txBody>
      </p:sp>
      <p:pic>
        <p:nvPicPr>
          <p:cNvPr id="10" name="Google Shape;10;p1"/>
          <p:cNvPicPr preferRelativeResize="0"/>
          <p:nvPr/>
        </p:nvPicPr>
        <p:blipFill>
          <a:blip r:embed="rId1">
            <a:alphaModFix/>
          </a:blip>
          <a:stretch>
            <a:fillRect/>
          </a:stretch>
        </p:blipFill>
        <p:spPr>
          <a:xfrm>
            <a:off x="0" y="0"/>
            <a:ext cx="1076018" cy="310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app.receptionist.jp/sign_in" TargetMode="External"/><Relationship Id="rId4" Type="http://schemas.openxmlformats.org/officeDocument/2006/relationships/image" Target="../media/image8.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nvSpPr>
        <p:spPr>
          <a:xfrm>
            <a:off x="311700" y="2319775"/>
            <a:ext cx="8520600" cy="14205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ja" sz="2200">
                <a:solidFill>
                  <a:srgbClr val="595959"/>
                </a:solidFill>
                <a:latin typeface="Sawarabi Gothic"/>
                <a:ea typeface="Sawarabi Gothic"/>
                <a:cs typeface="Sawarabi Gothic"/>
                <a:sym typeface="Sawarabi Gothic"/>
              </a:rPr>
              <a:t>一般社員のユーザー情報変更マニュアル</a:t>
            </a:r>
            <a:endParaRPr sz="2200">
              <a:solidFill>
                <a:srgbClr val="595959"/>
              </a:solidFill>
              <a:latin typeface="Sawarabi Gothic"/>
              <a:ea typeface="Sawarabi Gothic"/>
              <a:cs typeface="Sawarabi Gothic"/>
              <a:sym typeface="Sawarabi Gothic"/>
            </a:endParaRPr>
          </a:p>
          <a:p>
            <a:pPr indent="0" lvl="0" marL="0" rtl="0" algn="ctr">
              <a:spcBef>
                <a:spcPts val="0"/>
              </a:spcBef>
              <a:spcAft>
                <a:spcPts val="0"/>
              </a:spcAft>
              <a:buNone/>
            </a:pPr>
            <a:r>
              <a:rPr lang="ja" sz="1700">
                <a:solidFill>
                  <a:srgbClr val="595959"/>
                </a:solidFill>
                <a:latin typeface="Sawarabi Gothic"/>
                <a:ea typeface="Sawarabi Gothic"/>
                <a:cs typeface="Sawarabi Gothic"/>
                <a:sym typeface="Sawarabi Gothic"/>
              </a:rPr>
              <a:t>連携先：</a:t>
            </a:r>
            <a:r>
              <a:rPr lang="ja" sz="1700">
                <a:solidFill>
                  <a:srgbClr val="595959"/>
                </a:solidFill>
                <a:latin typeface="Barlow"/>
                <a:ea typeface="Barlow"/>
                <a:cs typeface="Barlow"/>
                <a:sym typeface="Barlow"/>
              </a:rPr>
              <a:t>Microsoft Teams</a:t>
            </a:r>
            <a:r>
              <a:rPr lang="ja" sz="1700">
                <a:solidFill>
                  <a:srgbClr val="595959"/>
                </a:solidFill>
                <a:latin typeface="Sawarabi Gothic"/>
                <a:ea typeface="Sawarabi Gothic"/>
                <a:cs typeface="Sawarabi Gothic"/>
                <a:sym typeface="Sawarabi Gothic"/>
              </a:rPr>
              <a:t>版</a:t>
            </a:r>
            <a:endParaRPr sz="1700">
              <a:solidFill>
                <a:srgbClr val="595959"/>
              </a:solidFill>
              <a:latin typeface="Sawarabi Gothic"/>
              <a:ea typeface="Sawarabi Gothic"/>
              <a:cs typeface="Sawarabi Gothic"/>
              <a:sym typeface="Sawarabi Gothic"/>
            </a:endParaRPr>
          </a:p>
          <a:p>
            <a:pPr indent="0" lvl="0" marL="0" rtl="0" algn="ctr">
              <a:spcBef>
                <a:spcPts val="0"/>
              </a:spcBef>
              <a:spcAft>
                <a:spcPts val="0"/>
              </a:spcAft>
              <a:buNone/>
            </a:pPr>
            <a:r>
              <a:rPr lang="ja" sz="1300">
                <a:solidFill>
                  <a:srgbClr val="595959"/>
                </a:solidFill>
                <a:latin typeface="Sawarabi Gothic"/>
                <a:ea typeface="Sawarabi Gothic"/>
                <a:cs typeface="Sawarabi Gothic"/>
                <a:sym typeface="Sawarabi Gothic"/>
              </a:rPr>
              <a:t>　　　　複数チャネル（標準）</a:t>
            </a:r>
            <a:endParaRPr sz="1300">
              <a:solidFill>
                <a:srgbClr val="595959"/>
              </a:solidFill>
              <a:latin typeface="Sawarabi Gothic"/>
              <a:ea typeface="Sawarabi Gothic"/>
              <a:cs typeface="Sawarabi Gothic"/>
              <a:sym typeface="Sawarabi Gothic"/>
            </a:endParaRPr>
          </a:p>
          <a:p>
            <a:pPr indent="0" lvl="0" marL="0" rtl="0" algn="ctr">
              <a:spcBef>
                <a:spcPts val="0"/>
              </a:spcBef>
              <a:spcAft>
                <a:spcPts val="0"/>
              </a:spcAft>
              <a:buNone/>
            </a:pPr>
            <a:r>
              <a:t/>
            </a:r>
            <a:endParaRPr sz="1700">
              <a:solidFill>
                <a:srgbClr val="595959"/>
              </a:solidFill>
              <a:latin typeface="Sawarabi Gothic"/>
              <a:ea typeface="Sawarabi Gothic"/>
              <a:cs typeface="Sawarabi Gothic"/>
              <a:sym typeface="Sawarabi Gothic"/>
            </a:endParaRPr>
          </a:p>
        </p:txBody>
      </p:sp>
      <p:pic>
        <p:nvPicPr>
          <p:cNvPr id="59" name="Google Shape;59;p13"/>
          <p:cNvPicPr preferRelativeResize="0"/>
          <p:nvPr/>
        </p:nvPicPr>
        <p:blipFill>
          <a:blip r:embed="rId3">
            <a:alphaModFix/>
          </a:blip>
          <a:stretch>
            <a:fillRect/>
          </a:stretch>
        </p:blipFill>
        <p:spPr>
          <a:xfrm>
            <a:off x="1765137" y="1057775"/>
            <a:ext cx="5613725" cy="1618750"/>
          </a:xfrm>
          <a:prstGeom prst="rect">
            <a:avLst/>
          </a:prstGeom>
          <a:noFill/>
          <a:ln>
            <a:noFill/>
          </a:ln>
        </p:spPr>
      </p:pic>
      <p:pic>
        <p:nvPicPr>
          <p:cNvPr id="60" name="Google Shape;60;p13"/>
          <p:cNvPicPr preferRelativeResize="0"/>
          <p:nvPr/>
        </p:nvPicPr>
        <p:blipFill>
          <a:blip r:embed="rId4">
            <a:alphaModFix/>
          </a:blip>
          <a:stretch>
            <a:fillRect/>
          </a:stretch>
        </p:blipFill>
        <p:spPr>
          <a:xfrm>
            <a:off x="5875800" y="2571751"/>
            <a:ext cx="561551" cy="561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３</a:t>
            </a:r>
            <a:r>
              <a:rPr lang="ja" sz="1720">
                <a:solidFill>
                  <a:schemeClr val="dk1"/>
                </a:solidFill>
                <a:latin typeface="Barlow"/>
                <a:ea typeface="Barlow"/>
                <a:cs typeface="Barlow"/>
                <a:sym typeface="Barlow"/>
              </a:rPr>
              <a:t>．</a:t>
            </a:r>
            <a:r>
              <a:rPr lang="ja" sz="1720">
                <a:solidFill>
                  <a:schemeClr val="dk1"/>
                </a:solidFill>
                <a:latin typeface="Barlow"/>
                <a:ea typeface="Barlow"/>
                <a:cs typeface="Barlow"/>
                <a:sym typeface="Barlow"/>
              </a:rPr>
              <a:t>RECEPTIONISTとMicrosoft Teamsの連携</a:t>
            </a:r>
            <a:r>
              <a:rPr lang="ja" sz="1720">
                <a:solidFill>
                  <a:schemeClr val="dk1"/>
                </a:solidFill>
              </a:rPr>
              <a:t>（全員に行っていただく作業です）</a:t>
            </a:r>
            <a:endParaRPr/>
          </a:p>
        </p:txBody>
      </p:sp>
      <p:sp>
        <p:nvSpPr>
          <p:cNvPr id="173" name="Google Shape;173;p22"/>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8571"/>
              <a:buFont typeface="Arial"/>
              <a:buNone/>
            </a:pPr>
            <a:r>
              <a:rPr lang="ja">
                <a:latin typeface="Barlow"/>
                <a:ea typeface="Barlow"/>
                <a:cs typeface="Barlow"/>
                <a:sym typeface="Barlow"/>
              </a:rPr>
              <a:t>3-</a:t>
            </a:r>
            <a:r>
              <a:rPr lang="ja">
                <a:latin typeface="Barlow"/>
                <a:ea typeface="Barlow"/>
                <a:cs typeface="Barlow"/>
                <a:sym typeface="Barlow"/>
              </a:rPr>
              <a:t>1 </a:t>
            </a:r>
            <a:r>
              <a:rPr lang="ja" sz="1400">
                <a:solidFill>
                  <a:schemeClr val="dk1"/>
                </a:solidFill>
                <a:latin typeface="Barlow"/>
                <a:ea typeface="Barlow"/>
                <a:cs typeface="Barlow"/>
                <a:sym typeface="Barlow"/>
              </a:rPr>
              <a:t>RECEPTIONIST WEB</a:t>
            </a:r>
            <a:r>
              <a:rPr lang="ja" sz="1400">
                <a:solidFill>
                  <a:schemeClr val="dk1"/>
                </a:solidFill>
              </a:rPr>
              <a:t>画面で来客通知を受け取るチームとチャネルを連携する</a:t>
            </a:r>
            <a:endParaRPr sz="1400">
              <a:solidFill>
                <a:schemeClr val="dk1"/>
              </a:solidFill>
            </a:endParaRPr>
          </a:p>
          <a:p>
            <a:pPr indent="0" lvl="0" marL="0" rtl="0" algn="l">
              <a:spcBef>
                <a:spcPts val="0"/>
              </a:spcBef>
              <a:spcAft>
                <a:spcPts val="0"/>
              </a:spcAft>
              <a:buClr>
                <a:schemeClr val="dk1"/>
              </a:buClr>
              <a:buSzPct val="78571"/>
              <a:buFont typeface="Arial"/>
              <a:buNone/>
            </a:pPr>
            <a:r>
              <a:rPr lang="ja" sz="1400">
                <a:solidFill>
                  <a:schemeClr val="dk1"/>
                </a:solidFill>
              </a:rPr>
              <a:t>　　作業場所：</a:t>
            </a:r>
            <a:r>
              <a:rPr lang="ja" sz="1400">
                <a:solidFill>
                  <a:schemeClr val="dk1"/>
                </a:solidFill>
                <a:latin typeface="Barlow"/>
                <a:ea typeface="Barlow"/>
                <a:cs typeface="Barlow"/>
                <a:sym typeface="Barlow"/>
              </a:rPr>
              <a:t>RECEPTIONIST WEB</a:t>
            </a:r>
            <a:r>
              <a:rPr lang="ja" sz="1400">
                <a:solidFill>
                  <a:schemeClr val="dk1"/>
                </a:solidFill>
              </a:rPr>
              <a:t>画面</a:t>
            </a:r>
            <a:endParaRPr sz="1400">
              <a:solidFill>
                <a:schemeClr val="dk1"/>
              </a:solidFill>
            </a:endParaRPr>
          </a:p>
        </p:txBody>
      </p:sp>
      <p:sp>
        <p:nvSpPr>
          <p:cNvPr id="174" name="Google Shape;174;p22"/>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txBox="1"/>
          <p:nvPr/>
        </p:nvSpPr>
        <p:spPr>
          <a:xfrm>
            <a:off x="1101050" y="1302525"/>
            <a:ext cx="3328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sz="1000">
                <a:latin typeface="Barlow"/>
                <a:ea typeface="Barlow"/>
                <a:cs typeface="Barlow"/>
                <a:sym typeface="Barlow"/>
              </a:rPr>
              <a:t>RECEPTIONIST Web</a:t>
            </a:r>
            <a:r>
              <a:rPr lang="ja" sz="1000">
                <a:latin typeface="Sawarabi Gothic"/>
                <a:ea typeface="Sawarabi Gothic"/>
                <a:cs typeface="Sawarabi Gothic"/>
                <a:sym typeface="Sawarabi Gothic"/>
              </a:rPr>
              <a:t>サイトからログインします。</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Barlow"/>
                <a:ea typeface="Barlow"/>
                <a:cs typeface="Barlow"/>
                <a:sym typeface="Barlow"/>
              </a:rPr>
              <a:t>URL：</a:t>
            </a:r>
            <a:r>
              <a:rPr lang="ja" sz="1000" u="sng">
                <a:solidFill>
                  <a:schemeClr val="hlink"/>
                </a:solidFill>
                <a:latin typeface="Barlow"/>
                <a:ea typeface="Barlow"/>
                <a:cs typeface="Barlow"/>
                <a:sym typeface="Barlow"/>
                <a:hlinkClick r:id="rId3"/>
              </a:rPr>
              <a:t>https://app.receptionist.jp/sign_in</a:t>
            </a:r>
            <a:r>
              <a:rPr lang="ja" sz="1000">
                <a:latin typeface="Barlow"/>
                <a:ea typeface="Barlow"/>
                <a:cs typeface="Barlow"/>
                <a:sym typeface="Barlow"/>
              </a:rPr>
              <a:t>　</a:t>
            </a:r>
            <a:endParaRPr sz="1000">
              <a:latin typeface="Barlow"/>
              <a:ea typeface="Barlow"/>
              <a:cs typeface="Barlow"/>
              <a:sym typeface="Barlow"/>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右上にある人型マークをクリックし</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アカウント情報を選択します。</a:t>
            </a:r>
            <a:endParaRPr sz="1000">
              <a:latin typeface="Sawarabi Gothic"/>
              <a:ea typeface="Sawarabi Gothic"/>
              <a:cs typeface="Sawarabi Gothic"/>
              <a:sym typeface="Sawarabi Gothic"/>
            </a:endParaRPr>
          </a:p>
        </p:txBody>
      </p:sp>
      <p:sp>
        <p:nvSpPr>
          <p:cNvPr id="176" name="Google Shape;176;p22"/>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77" name="Google Shape;177;p22"/>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txBox="1"/>
          <p:nvPr/>
        </p:nvSpPr>
        <p:spPr>
          <a:xfrm>
            <a:off x="5219150" y="1302525"/>
            <a:ext cx="332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latin typeface="Sawarabi Gothic"/>
                <a:ea typeface="Sawarabi Gothic"/>
                <a:cs typeface="Sawarabi Gothic"/>
                <a:sym typeface="Sawarabi Gothic"/>
              </a:rPr>
              <a:t>アカウント情報 右上にある編集をクリックします。</a:t>
            </a:r>
            <a:endParaRPr sz="1000">
              <a:latin typeface="Sawarabi Gothic"/>
              <a:ea typeface="Sawarabi Gothic"/>
              <a:cs typeface="Sawarabi Gothic"/>
              <a:sym typeface="Sawarabi Gothic"/>
            </a:endParaRPr>
          </a:p>
        </p:txBody>
      </p:sp>
      <p:sp>
        <p:nvSpPr>
          <p:cNvPr id="179" name="Google Shape;179;p22"/>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80" name="Google Shape;180;p22"/>
          <p:cNvPicPr preferRelativeResize="0"/>
          <p:nvPr/>
        </p:nvPicPr>
        <p:blipFill>
          <a:blip r:embed="rId4">
            <a:alphaModFix/>
          </a:blip>
          <a:stretch>
            <a:fillRect/>
          </a:stretch>
        </p:blipFill>
        <p:spPr>
          <a:xfrm>
            <a:off x="967763" y="2234875"/>
            <a:ext cx="3208124" cy="2333800"/>
          </a:xfrm>
          <a:prstGeom prst="rect">
            <a:avLst/>
          </a:prstGeom>
          <a:noFill/>
          <a:ln>
            <a:noFill/>
          </a:ln>
        </p:spPr>
      </p:pic>
      <p:pic>
        <p:nvPicPr>
          <p:cNvPr id="181" name="Google Shape;181;p22"/>
          <p:cNvPicPr preferRelativeResize="0"/>
          <p:nvPr/>
        </p:nvPicPr>
        <p:blipFill rotWithShape="1">
          <a:blip r:embed="rId5">
            <a:alphaModFix/>
          </a:blip>
          <a:srcRect b="60614" l="0" r="0" t="0"/>
          <a:stretch/>
        </p:blipFill>
        <p:spPr>
          <a:xfrm>
            <a:off x="5011400" y="2387275"/>
            <a:ext cx="3390651" cy="1164000"/>
          </a:xfrm>
          <a:prstGeom prst="rect">
            <a:avLst/>
          </a:prstGeom>
          <a:noFill/>
          <a:ln>
            <a:noFill/>
          </a:ln>
        </p:spPr>
      </p:pic>
      <p:sp>
        <p:nvSpPr>
          <p:cNvPr id="182" name="Google Shape;18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３</a:t>
            </a:r>
            <a:r>
              <a:rPr lang="ja" sz="1720">
                <a:solidFill>
                  <a:schemeClr val="dk1"/>
                </a:solidFill>
                <a:latin typeface="Barlow"/>
                <a:ea typeface="Barlow"/>
                <a:cs typeface="Barlow"/>
                <a:sym typeface="Barlow"/>
              </a:rPr>
              <a:t>．RECEPTIONISTとMicrosoft Teamsの連携</a:t>
            </a:r>
            <a:r>
              <a:rPr lang="ja" sz="1720">
                <a:solidFill>
                  <a:schemeClr val="dk1"/>
                </a:solidFill>
              </a:rPr>
              <a:t>（全員に行っていただく作業です）</a:t>
            </a:r>
            <a:endParaRPr/>
          </a:p>
        </p:txBody>
      </p:sp>
      <p:sp>
        <p:nvSpPr>
          <p:cNvPr id="188" name="Google Shape;188;p23"/>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3-</a:t>
            </a:r>
            <a:r>
              <a:rPr lang="ja">
                <a:latin typeface="Barlow"/>
                <a:ea typeface="Barlow"/>
                <a:cs typeface="Barlow"/>
                <a:sym typeface="Barlow"/>
              </a:rPr>
              <a:t>1 </a:t>
            </a:r>
            <a:r>
              <a:rPr lang="ja" sz="1400">
                <a:solidFill>
                  <a:schemeClr val="dk1"/>
                </a:solidFill>
                <a:latin typeface="Barlow"/>
                <a:ea typeface="Barlow"/>
                <a:cs typeface="Barlow"/>
                <a:sym typeface="Barlow"/>
              </a:rPr>
              <a:t>RECEPTIONIST WEB</a:t>
            </a:r>
            <a:r>
              <a:rPr lang="ja" sz="1400">
                <a:solidFill>
                  <a:schemeClr val="dk1"/>
                </a:solidFill>
              </a:rPr>
              <a:t>画面で来客通知を受け取るチームとチャネルを連携する</a:t>
            </a:r>
            <a:endParaRPr sz="1400">
              <a:solidFill>
                <a:schemeClr val="dk1"/>
              </a:solidFill>
            </a:endParaRPr>
          </a:p>
          <a:p>
            <a:pPr indent="0" lvl="0" marL="0" rtl="0" algn="l">
              <a:spcBef>
                <a:spcPts val="0"/>
              </a:spcBef>
              <a:spcAft>
                <a:spcPts val="0"/>
              </a:spcAft>
              <a:buClr>
                <a:schemeClr val="dk1"/>
              </a:buClr>
              <a:buSzPct val="78571"/>
              <a:buFont typeface="Arial"/>
              <a:buNone/>
            </a:pPr>
            <a:r>
              <a:rPr lang="ja" sz="1400">
                <a:solidFill>
                  <a:schemeClr val="dk1"/>
                </a:solidFill>
              </a:rPr>
              <a:t>　　作業場所：</a:t>
            </a:r>
            <a:r>
              <a:rPr lang="ja" sz="1400">
                <a:solidFill>
                  <a:schemeClr val="dk1"/>
                </a:solidFill>
                <a:latin typeface="Barlow"/>
                <a:ea typeface="Barlow"/>
                <a:cs typeface="Barlow"/>
                <a:sym typeface="Barlow"/>
              </a:rPr>
              <a:t>RECEPTIONIST WEB</a:t>
            </a:r>
            <a:r>
              <a:rPr lang="ja" sz="1400">
                <a:solidFill>
                  <a:schemeClr val="dk1"/>
                </a:solidFill>
              </a:rPr>
              <a:t>画面</a:t>
            </a:r>
            <a:endParaRPr sz="1400">
              <a:solidFill>
                <a:schemeClr val="dk1"/>
              </a:solidFill>
            </a:endParaRPr>
          </a:p>
        </p:txBody>
      </p:sp>
      <p:sp>
        <p:nvSpPr>
          <p:cNvPr id="189" name="Google Shape;189;p23"/>
          <p:cNvSpPr/>
          <p:nvPr/>
        </p:nvSpPr>
        <p:spPr>
          <a:xfrm>
            <a:off x="571575" y="1252675"/>
            <a:ext cx="8118600" cy="29331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txBox="1"/>
          <p:nvPr/>
        </p:nvSpPr>
        <p:spPr>
          <a:xfrm>
            <a:off x="1101050" y="1302525"/>
            <a:ext cx="3600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latin typeface="Barlow"/>
                <a:ea typeface="Barlow"/>
                <a:cs typeface="Barlow"/>
                <a:sym typeface="Barlow"/>
              </a:rPr>
              <a:t>Microsoft Teams</a:t>
            </a:r>
            <a:r>
              <a:rPr lang="ja" sz="1000">
                <a:latin typeface="Sawarabi Gothic"/>
                <a:ea typeface="Sawarabi Gothic"/>
                <a:cs typeface="Sawarabi Gothic"/>
                <a:sym typeface="Sawarabi Gothic"/>
              </a:rPr>
              <a:t>のチーム、チャネルから取得した</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リンク情報を貼り付けます。</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a:t>
            </a:r>
            <a:r>
              <a:rPr lang="ja" sz="1000">
                <a:latin typeface="Barlow"/>
                <a:ea typeface="Barlow"/>
                <a:cs typeface="Barlow"/>
                <a:sym typeface="Barlow"/>
              </a:rPr>
              <a:t>Microsoft Teams</a:t>
            </a:r>
            <a:r>
              <a:rPr lang="ja" sz="1000">
                <a:latin typeface="Sawarabi Gothic"/>
                <a:ea typeface="Sawarabi Gothic"/>
                <a:cs typeface="Sawarabi Gothic"/>
                <a:sym typeface="Sawarabi Gothic"/>
              </a:rPr>
              <a:t> 通知先チームへのリンク</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a:t>
            </a:r>
            <a:r>
              <a:rPr lang="ja" sz="1000">
                <a:latin typeface="Barlow"/>
                <a:ea typeface="Barlow"/>
                <a:cs typeface="Barlow"/>
                <a:sym typeface="Barlow"/>
              </a:rPr>
              <a:t>Microsoft Teams </a:t>
            </a:r>
            <a:r>
              <a:rPr lang="ja" sz="1000">
                <a:latin typeface="Sawarabi Gothic"/>
                <a:ea typeface="Sawarabi Gothic"/>
                <a:cs typeface="Sawarabi Gothic"/>
                <a:sym typeface="Sawarabi Gothic"/>
              </a:rPr>
              <a:t>通知先チャネルへのリンク</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必要に応じてアシスタント通知先の社員を選択します。</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※同じチャネル内にいる方を選択してください。</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変更を保存するをクリックします。</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p:txBody>
      </p:sp>
      <p:sp>
        <p:nvSpPr>
          <p:cNvPr id="191" name="Google Shape;191;p23"/>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３</a:t>
            </a:r>
            <a:endParaRPr b="1">
              <a:solidFill>
                <a:srgbClr val="FFFFFF"/>
              </a:solidFill>
              <a:latin typeface="Barlow"/>
              <a:ea typeface="Barlow"/>
              <a:cs typeface="Barlow"/>
              <a:sym typeface="Barlow"/>
            </a:endParaRPr>
          </a:p>
        </p:txBody>
      </p:sp>
      <p:pic>
        <p:nvPicPr>
          <p:cNvPr id="192" name="Google Shape;192;p23"/>
          <p:cNvPicPr preferRelativeResize="0"/>
          <p:nvPr/>
        </p:nvPicPr>
        <p:blipFill>
          <a:blip r:embed="rId3">
            <a:alphaModFix/>
          </a:blip>
          <a:stretch>
            <a:fillRect/>
          </a:stretch>
        </p:blipFill>
        <p:spPr>
          <a:xfrm>
            <a:off x="4843550" y="1396450"/>
            <a:ext cx="2550400" cy="2646475"/>
          </a:xfrm>
          <a:prstGeom prst="rect">
            <a:avLst/>
          </a:prstGeom>
          <a:noFill/>
          <a:ln>
            <a:noFill/>
          </a:ln>
        </p:spPr>
      </p:pic>
      <p:sp>
        <p:nvSpPr>
          <p:cNvPr id="193" name="Google Shape;193;p23"/>
          <p:cNvSpPr txBox="1"/>
          <p:nvPr>
            <p:ph idx="2" type="ctrTitle"/>
          </p:nvPr>
        </p:nvSpPr>
        <p:spPr>
          <a:xfrm>
            <a:off x="4244300" y="4287625"/>
            <a:ext cx="4423500" cy="3756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ja"/>
              <a:t>ユーザーの情報変更は完了です。お疲れさまでした。</a:t>
            </a:r>
            <a:endParaRPr sz="1400">
              <a:solidFill>
                <a:schemeClr val="dk1"/>
              </a:solidFill>
              <a:latin typeface="Barlow"/>
              <a:ea typeface="Barlow"/>
              <a:cs typeface="Barlow"/>
              <a:sym typeface="Barlow"/>
            </a:endParaRPr>
          </a:p>
        </p:txBody>
      </p:sp>
      <p:sp>
        <p:nvSpPr>
          <p:cNvPr id="194" name="Google Shape;19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はじめに</a:t>
            </a:r>
            <a:endParaRPr/>
          </a:p>
        </p:txBody>
      </p:sp>
      <p:sp>
        <p:nvSpPr>
          <p:cNvPr id="66" name="Google Shape;66;p14"/>
          <p:cNvSpPr txBox="1"/>
          <p:nvPr/>
        </p:nvSpPr>
        <p:spPr>
          <a:xfrm>
            <a:off x="353050" y="1277900"/>
            <a:ext cx="8278500" cy="209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200">
                <a:solidFill>
                  <a:srgbClr val="434343"/>
                </a:solidFill>
                <a:latin typeface="Barlow"/>
                <a:ea typeface="Barlow"/>
                <a:cs typeface="Barlow"/>
                <a:sym typeface="Barlow"/>
              </a:rPr>
              <a:t>RECEPTIONIST</a:t>
            </a:r>
            <a:r>
              <a:rPr lang="ja" sz="1200">
                <a:solidFill>
                  <a:srgbClr val="434343"/>
                </a:solidFill>
                <a:latin typeface="Sawarabi Gothic"/>
                <a:ea typeface="Sawarabi Gothic"/>
                <a:cs typeface="Sawarabi Gothic"/>
                <a:sym typeface="Sawarabi Gothic"/>
              </a:rPr>
              <a:t>をご利用いただきありがとうございます。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この『一般社員のユーザー情報変更マニュアル（連携先</a:t>
            </a:r>
            <a:r>
              <a:rPr lang="ja" sz="1200">
                <a:solidFill>
                  <a:srgbClr val="434343"/>
                </a:solidFill>
                <a:latin typeface="Barlow"/>
                <a:ea typeface="Barlow"/>
                <a:cs typeface="Barlow"/>
                <a:sym typeface="Barlow"/>
              </a:rPr>
              <a:t>：Microsoft Teams</a:t>
            </a:r>
            <a:r>
              <a:rPr lang="ja" sz="1200">
                <a:solidFill>
                  <a:srgbClr val="434343"/>
                </a:solidFill>
                <a:latin typeface="Sawarabi Gothic"/>
                <a:ea typeface="Sawarabi Gothic"/>
                <a:cs typeface="Sawarabi Gothic"/>
                <a:sym typeface="Sawarabi Gothic"/>
              </a:rPr>
              <a:t>版）』は</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スムーズに受付時の来客通知を受け取ることができるようにまとめております。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入社タイミングや組織変更の際にお役立てください。</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Barlow"/>
                <a:ea typeface="Barlow"/>
                <a:cs typeface="Barlow"/>
                <a:sym typeface="Barlow"/>
              </a:rPr>
              <a:t>RECEPTIONIST</a:t>
            </a:r>
            <a:r>
              <a:rPr lang="ja" sz="1200">
                <a:solidFill>
                  <a:srgbClr val="434343"/>
                </a:solidFill>
                <a:latin typeface="Sawarabi Gothic"/>
                <a:ea typeface="Sawarabi Gothic"/>
                <a:cs typeface="Sawarabi Gothic"/>
                <a:sym typeface="Sawarabi Gothic"/>
              </a:rPr>
              <a:t>管理者様へ</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400">
                <a:solidFill>
                  <a:srgbClr val="434343"/>
                </a:solidFill>
                <a:latin typeface="Sawarabi Gothic"/>
                <a:ea typeface="Sawarabi Gothic"/>
                <a:cs typeface="Sawarabi Gothic"/>
                <a:sym typeface="Sawarabi Gothic"/>
              </a:rPr>
              <a:t>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このマニュアルは複数 チャネル（標準）での運用を想定しています。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Sawarabi Gothic"/>
                <a:ea typeface="Sawarabi Gothic"/>
                <a:cs typeface="Sawarabi Gothic"/>
                <a:sym typeface="Sawarabi Gothic"/>
              </a:rPr>
              <a:t>貴社の運用フローに沿って適宜編集をお願いします。</a:t>
            </a:r>
            <a:endParaRPr sz="1200">
              <a:solidFill>
                <a:srgbClr val="434343"/>
              </a:solidFill>
              <a:latin typeface="Sawarabi Gothic"/>
              <a:ea typeface="Sawarabi Gothic"/>
              <a:cs typeface="Sawarabi Gothic"/>
              <a:sym typeface="Sawarabi Gothic"/>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p:nvPr/>
        </p:nvSpPr>
        <p:spPr>
          <a:xfrm>
            <a:off x="971600" y="2628625"/>
            <a:ext cx="5877000" cy="2129700"/>
          </a:xfrm>
          <a:prstGeom prst="roundRect">
            <a:avLst>
              <a:gd fmla="val 5962" name="adj"/>
            </a:avLst>
          </a:prstGeom>
          <a:noFill/>
          <a:ln cap="flat" cmpd="sng" w="9525">
            <a:solidFill>
              <a:srgbClr val="53AA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971600" y="857725"/>
            <a:ext cx="5877000" cy="1664100"/>
          </a:xfrm>
          <a:prstGeom prst="roundRect">
            <a:avLst>
              <a:gd fmla="val 6769" name="adj"/>
            </a:avLst>
          </a:prstGeom>
          <a:noFill/>
          <a:ln cap="flat" cmpd="sng" w="9525">
            <a:solidFill>
              <a:srgbClr val="53AA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もくじ</a:t>
            </a:r>
            <a:endParaRPr/>
          </a:p>
        </p:txBody>
      </p:sp>
      <p:sp>
        <p:nvSpPr>
          <p:cNvPr id="75" name="Google Shape;75;p15"/>
          <p:cNvSpPr txBox="1"/>
          <p:nvPr/>
        </p:nvSpPr>
        <p:spPr>
          <a:xfrm>
            <a:off x="1853525" y="1222000"/>
            <a:ext cx="4785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latin typeface="Barlow"/>
                <a:ea typeface="Barlow"/>
                <a:cs typeface="Barlow"/>
                <a:sym typeface="Barlow"/>
              </a:rPr>
              <a:t>1.  </a:t>
            </a:r>
            <a:r>
              <a:rPr lang="ja">
                <a:latin typeface="Sawarabi Gothic"/>
                <a:ea typeface="Sawarabi Gothic"/>
                <a:cs typeface="Sawarabi Gothic"/>
                <a:sym typeface="Sawarabi Gothic"/>
              </a:rPr>
              <a:t>来客通知用の</a:t>
            </a:r>
            <a:r>
              <a:rPr lang="ja">
                <a:latin typeface="Sawarabi Gothic"/>
                <a:ea typeface="Sawarabi Gothic"/>
                <a:cs typeface="Sawarabi Gothic"/>
                <a:sym typeface="Sawarabi Gothic"/>
              </a:rPr>
              <a:t>チーム</a:t>
            </a:r>
            <a:r>
              <a:rPr lang="ja">
                <a:latin typeface="Sawarabi Gothic"/>
                <a:ea typeface="Sawarabi Gothic"/>
                <a:cs typeface="Sawarabi Gothic"/>
                <a:sym typeface="Sawarabi Gothic"/>
              </a:rPr>
              <a:t>・</a:t>
            </a:r>
            <a:r>
              <a:rPr lang="ja">
                <a:latin typeface="Sawarabi Gothic"/>
                <a:ea typeface="Sawarabi Gothic"/>
                <a:cs typeface="Sawarabi Gothic"/>
                <a:sym typeface="Sawarabi Gothic"/>
              </a:rPr>
              <a:t>チャネル</a:t>
            </a:r>
            <a:r>
              <a:rPr lang="ja">
                <a:latin typeface="Sawarabi Gothic"/>
                <a:ea typeface="Sawarabi Gothic"/>
                <a:cs typeface="Sawarabi Gothic"/>
                <a:sym typeface="Sawarabi Gothic"/>
              </a:rPr>
              <a:t>を</a:t>
            </a:r>
            <a:r>
              <a:rPr lang="ja">
                <a:latin typeface="Sawarabi Gothic"/>
                <a:ea typeface="Sawarabi Gothic"/>
                <a:cs typeface="Sawarabi Gothic"/>
                <a:sym typeface="Sawarabi Gothic"/>
              </a:rPr>
              <a:t>整える</a:t>
            </a:r>
            <a:endParaRPr>
              <a:latin typeface="Sawarabi Gothic"/>
              <a:ea typeface="Sawarabi Gothic"/>
              <a:cs typeface="Sawarabi Gothic"/>
              <a:sym typeface="Sawarabi Gothic"/>
            </a:endParaRPr>
          </a:p>
          <a:p>
            <a:pPr indent="0" lvl="0" marL="0" rtl="0" algn="l">
              <a:spcBef>
                <a:spcPts val="0"/>
              </a:spcBef>
              <a:spcAft>
                <a:spcPts val="0"/>
              </a:spcAft>
              <a:buNone/>
            </a:pPr>
            <a:r>
              <a:rPr lang="ja" sz="700">
                <a:latin typeface="Sawarabi Gothic"/>
                <a:ea typeface="Sawarabi Gothic"/>
                <a:cs typeface="Sawarabi Gothic"/>
                <a:sym typeface="Sawarabi Gothic"/>
              </a:rPr>
              <a:t>　　</a:t>
            </a:r>
            <a:endParaRPr sz="700">
              <a:latin typeface="Sawarabi Gothic"/>
              <a:ea typeface="Sawarabi Gothic"/>
              <a:cs typeface="Sawarabi Gothic"/>
              <a:sym typeface="Sawarabi Gothic"/>
            </a:endParaRPr>
          </a:p>
          <a:p>
            <a:pPr indent="0" lvl="0" marL="0" rtl="0" algn="l">
              <a:spcBef>
                <a:spcPts val="0"/>
              </a:spcBef>
              <a:spcAft>
                <a:spcPts val="0"/>
              </a:spcAft>
              <a:buNone/>
            </a:pPr>
            <a:r>
              <a:rPr lang="ja" sz="1200">
                <a:latin typeface="Sawarabi Gothic"/>
                <a:ea typeface="Sawarabi Gothic"/>
                <a:cs typeface="Sawarabi Gothic"/>
                <a:sym typeface="Sawarabi Gothic"/>
              </a:rPr>
              <a:t>　</a:t>
            </a:r>
            <a:r>
              <a:rPr lang="ja" sz="1200">
                <a:latin typeface="Barlow"/>
                <a:ea typeface="Barlow"/>
                <a:cs typeface="Barlow"/>
                <a:sym typeface="Barlow"/>
              </a:rPr>
              <a:t>a) </a:t>
            </a:r>
            <a:r>
              <a:rPr lang="ja" sz="1200">
                <a:latin typeface="Sawarabi Gothic"/>
                <a:ea typeface="Sawarabi Gothic"/>
                <a:cs typeface="Sawarabi Gothic"/>
                <a:sym typeface="Sawarabi Gothic"/>
              </a:rPr>
              <a:t>参加すべきチーム・チャネルがない場合</a:t>
            </a:r>
            <a:endParaRPr sz="12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　</a:t>
            </a:r>
            <a:r>
              <a:rPr lang="ja" sz="1000">
                <a:latin typeface="Barlow"/>
                <a:ea typeface="Barlow"/>
                <a:cs typeface="Barlow"/>
                <a:sym typeface="Barlow"/>
              </a:rPr>
              <a:t>1</a:t>
            </a:r>
            <a:r>
              <a:rPr lang="ja" sz="1000">
                <a:latin typeface="Barlow"/>
                <a:ea typeface="Barlow"/>
                <a:cs typeface="Barlow"/>
                <a:sym typeface="Barlow"/>
              </a:rPr>
              <a:t>-1 </a:t>
            </a:r>
            <a:r>
              <a:rPr lang="ja" sz="1000">
                <a:latin typeface="Sawarabi Gothic"/>
                <a:ea typeface="Sawarabi Gothic"/>
                <a:cs typeface="Sawarabi Gothic"/>
                <a:sym typeface="Sawarabi Gothic"/>
              </a:rPr>
              <a:t>来客通知用のチームを作成し社員を追加する</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　</a:t>
            </a:r>
            <a:r>
              <a:rPr lang="ja" sz="1000">
                <a:latin typeface="Barlow"/>
                <a:ea typeface="Barlow"/>
                <a:cs typeface="Barlow"/>
                <a:sym typeface="Barlow"/>
              </a:rPr>
              <a:t>1-2 </a:t>
            </a:r>
            <a:r>
              <a:rPr lang="ja" sz="1000">
                <a:latin typeface="Sawarabi Gothic"/>
                <a:ea typeface="Sawarabi Gothic"/>
                <a:cs typeface="Sawarabi Gothic"/>
                <a:sym typeface="Sawarabi Gothic"/>
              </a:rPr>
              <a:t>来客通知用のチャネルを作成する</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700">
                <a:latin typeface="Sawarabi Gothic"/>
                <a:ea typeface="Sawarabi Gothic"/>
                <a:cs typeface="Sawarabi Gothic"/>
                <a:sym typeface="Sawarabi Gothic"/>
              </a:rPr>
              <a:t>　　　</a:t>
            </a:r>
            <a:endParaRPr sz="700">
              <a:latin typeface="Sawarabi Gothic"/>
              <a:ea typeface="Sawarabi Gothic"/>
              <a:cs typeface="Sawarabi Gothic"/>
              <a:sym typeface="Sawarabi Gothic"/>
            </a:endParaRPr>
          </a:p>
          <a:p>
            <a:pPr indent="0" lvl="0" marL="0" rtl="0" algn="l">
              <a:spcBef>
                <a:spcPts val="0"/>
              </a:spcBef>
              <a:spcAft>
                <a:spcPts val="0"/>
              </a:spcAft>
              <a:buNone/>
            </a:pPr>
            <a:r>
              <a:rPr lang="ja" sz="1200">
                <a:latin typeface="Sawarabi Gothic"/>
                <a:ea typeface="Sawarabi Gothic"/>
                <a:cs typeface="Sawarabi Gothic"/>
                <a:sym typeface="Sawarabi Gothic"/>
              </a:rPr>
              <a:t>　</a:t>
            </a:r>
            <a:r>
              <a:rPr lang="ja" sz="1200">
                <a:latin typeface="Barlow"/>
                <a:ea typeface="Barlow"/>
                <a:cs typeface="Barlow"/>
                <a:sym typeface="Barlow"/>
              </a:rPr>
              <a:t>b) </a:t>
            </a:r>
            <a:r>
              <a:rPr lang="ja" sz="1200">
                <a:latin typeface="Sawarabi Gothic"/>
                <a:ea typeface="Sawarabi Gothic"/>
                <a:cs typeface="Sawarabi Gothic"/>
                <a:sym typeface="Sawarabi Gothic"/>
              </a:rPr>
              <a:t>参加すべきチーム・チャネルがある場合</a:t>
            </a:r>
            <a:endParaRPr sz="1200">
              <a:latin typeface="Sawarabi Gothic"/>
              <a:ea typeface="Sawarabi Gothic"/>
              <a:cs typeface="Sawarabi Gothic"/>
              <a:sym typeface="Sawarabi Gothic"/>
            </a:endParaRPr>
          </a:p>
        </p:txBody>
      </p:sp>
      <p:sp>
        <p:nvSpPr>
          <p:cNvPr id="76" name="Google Shape;76;p15"/>
          <p:cNvSpPr txBox="1"/>
          <p:nvPr/>
        </p:nvSpPr>
        <p:spPr>
          <a:xfrm>
            <a:off x="1038300" y="898000"/>
            <a:ext cx="470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latin typeface="Sawarabi Gothic"/>
                <a:ea typeface="Sawarabi Gothic"/>
                <a:cs typeface="Sawarabi Gothic"/>
                <a:sym typeface="Sawarabi Gothic"/>
              </a:rPr>
              <a:t>● </a:t>
            </a:r>
            <a:r>
              <a:rPr lang="ja">
                <a:solidFill>
                  <a:schemeClr val="dk1"/>
                </a:solidFill>
                <a:latin typeface="Sawarabi Gothic"/>
                <a:ea typeface="Sawarabi Gothic"/>
                <a:cs typeface="Sawarabi Gothic"/>
                <a:sym typeface="Sawarabi Gothic"/>
              </a:rPr>
              <a:t>チームの代表者の方が行う作業</a:t>
            </a:r>
            <a:endParaRPr>
              <a:solidFill>
                <a:schemeClr val="dk1"/>
              </a:solidFill>
              <a:latin typeface="Sawarabi Gothic"/>
              <a:ea typeface="Sawarabi Gothic"/>
              <a:cs typeface="Sawarabi Gothic"/>
              <a:sym typeface="Sawarabi Gothic"/>
            </a:endParaRPr>
          </a:p>
        </p:txBody>
      </p:sp>
      <p:pic>
        <p:nvPicPr>
          <p:cNvPr id="77" name="Google Shape;77;p15"/>
          <p:cNvPicPr preferRelativeResize="0"/>
          <p:nvPr/>
        </p:nvPicPr>
        <p:blipFill>
          <a:blip r:embed="rId3">
            <a:alphaModFix/>
          </a:blip>
          <a:stretch>
            <a:fillRect/>
          </a:stretch>
        </p:blipFill>
        <p:spPr>
          <a:xfrm>
            <a:off x="1270800" y="1124362"/>
            <a:ext cx="769500" cy="769500"/>
          </a:xfrm>
          <a:prstGeom prst="rect">
            <a:avLst/>
          </a:prstGeom>
          <a:noFill/>
          <a:ln>
            <a:noFill/>
          </a:ln>
        </p:spPr>
      </p:pic>
      <p:sp>
        <p:nvSpPr>
          <p:cNvPr id="78" name="Google Shape;78;p15"/>
          <p:cNvSpPr txBox="1"/>
          <p:nvPr/>
        </p:nvSpPr>
        <p:spPr>
          <a:xfrm>
            <a:off x="1038300" y="2641075"/>
            <a:ext cx="285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solidFill>
                  <a:schemeClr val="dk1"/>
                </a:solidFill>
                <a:latin typeface="Sawarabi Gothic"/>
                <a:ea typeface="Sawarabi Gothic"/>
                <a:cs typeface="Sawarabi Gothic"/>
                <a:sym typeface="Sawarabi Gothic"/>
              </a:rPr>
              <a:t>● 全員が行う作業</a:t>
            </a:r>
            <a:endParaRPr>
              <a:latin typeface="Sawarabi Gothic"/>
              <a:ea typeface="Sawarabi Gothic"/>
              <a:cs typeface="Sawarabi Gothic"/>
              <a:sym typeface="Sawarabi Gothic"/>
            </a:endParaRPr>
          </a:p>
        </p:txBody>
      </p:sp>
      <p:pic>
        <p:nvPicPr>
          <p:cNvPr id="79" name="Google Shape;79;p15"/>
          <p:cNvPicPr preferRelativeResize="0"/>
          <p:nvPr/>
        </p:nvPicPr>
        <p:blipFill>
          <a:blip r:embed="rId3">
            <a:alphaModFix/>
          </a:blip>
          <a:stretch>
            <a:fillRect/>
          </a:stretch>
        </p:blipFill>
        <p:spPr>
          <a:xfrm>
            <a:off x="1270800" y="2981737"/>
            <a:ext cx="769500" cy="769500"/>
          </a:xfrm>
          <a:prstGeom prst="rect">
            <a:avLst/>
          </a:prstGeom>
          <a:noFill/>
          <a:ln>
            <a:noFill/>
          </a:ln>
        </p:spPr>
      </p:pic>
      <p:pic>
        <p:nvPicPr>
          <p:cNvPr id="80" name="Google Shape;80;p15"/>
          <p:cNvPicPr preferRelativeResize="0"/>
          <p:nvPr/>
        </p:nvPicPr>
        <p:blipFill>
          <a:blip r:embed="rId4">
            <a:alphaModFix/>
          </a:blip>
          <a:stretch>
            <a:fillRect/>
          </a:stretch>
        </p:blipFill>
        <p:spPr>
          <a:xfrm>
            <a:off x="1314063" y="3660250"/>
            <a:ext cx="682975" cy="682349"/>
          </a:xfrm>
          <a:prstGeom prst="rect">
            <a:avLst/>
          </a:prstGeom>
          <a:noFill/>
          <a:ln>
            <a:noFill/>
          </a:ln>
        </p:spPr>
      </p:pic>
      <p:sp>
        <p:nvSpPr>
          <p:cNvPr id="81" name="Google Shape;81;p15"/>
          <p:cNvSpPr txBox="1"/>
          <p:nvPr/>
        </p:nvSpPr>
        <p:spPr>
          <a:xfrm>
            <a:off x="1853525" y="3041275"/>
            <a:ext cx="4785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a:solidFill>
                  <a:schemeClr val="dk1"/>
                </a:solidFill>
                <a:latin typeface="Barlow"/>
                <a:ea typeface="Barlow"/>
                <a:cs typeface="Barlow"/>
                <a:sym typeface="Barlow"/>
              </a:rPr>
              <a:t>2. </a:t>
            </a:r>
            <a:r>
              <a:rPr lang="ja">
                <a:solidFill>
                  <a:schemeClr val="dk1"/>
                </a:solidFill>
                <a:latin typeface="Sawarabi Gothic"/>
                <a:ea typeface="Sawarabi Gothic"/>
                <a:cs typeface="Sawarabi Gothic"/>
                <a:sym typeface="Sawarabi Gothic"/>
              </a:rPr>
              <a:t>連携に必要な情報を取得する</a:t>
            </a:r>
            <a:endParaRPr>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sz="1000">
                <a:solidFill>
                  <a:schemeClr val="dk1"/>
                </a:solidFill>
                <a:latin typeface="Barlow"/>
                <a:ea typeface="Barlow"/>
                <a:cs typeface="Barlow"/>
                <a:sym typeface="Barlow"/>
              </a:rPr>
              <a:t>　2-1 </a:t>
            </a:r>
            <a:r>
              <a:rPr lang="ja" sz="1000">
                <a:solidFill>
                  <a:schemeClr val="dk1"/>
                </a:solidFill>
                <a:latin typeface="Sawarabi Gothic"/>
                <a:ea typeface="Sawarabi Gothic"/>
                <a:cs typeface="Sawarabi Gothic"/>
                <a:sym typeface="Sawarabi Gothic"/>
              </a:rPr>
              <a:t>来客通知を受け取るチームのリンクを取得する</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None/>
            </a:pPr>
            <a:r>
              <a:rPr lang="ja" sz="1000">
                <a:solidFill>
                  <a:schemeClr val="dk1"/>
                </a:solidFill>
                <a:latin typeface="Barlow"/>
                <a:ea typeface="Barlow"/>
                <a:cs typeface="Barlow"/>
                <a:sym typeface="Barlow"/>
              </a:rPr>
              <a:t>　2-2 </a:t>
            </a:r>
            <a:r>
              <a:rPr lang="ja" sz="1000">
                <a:solidFill>
                  <a:schemeClr val="dk1"/>
                </a:solidFill>
                <a:latin typeface="Sawarabi Gothic"/>
                <a:ea typeface="Sawarabi Gothic"/>
                <a:cs typeface="Sawarabi Gothic"/>
                <a:sym typeface="Sawarabi Gothic"/>
              </a:rPr>
              <a:t>来客通知を受け取るチャネルのリンクを取得する</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None/>
            </a:pPr>
            <a:r>
              <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a:solidFill>
                  <a:schemeClr val="dk1"/>
                </a:solidFill>
                <a:latin typeface="Barlow"/>
                <a:ea typeface="Barlow"/>
                <a:cs typeface="Barlow"/>
                <a:sym typeface="Barlow"/>
              </a:rPr>
              <a:t>3. RECEPTIONIST</a:t>
            </a:r>
            <a:r>
              <a:rPr lang="ja">
                <a:solidFill>
                  <a:schemeClr val="dk1"/>
                </a:solidFill>
                <a:latin typeface="Sawarabi Gothic"/>
                <a:ea typeface="Sawarabi Gothic"/>
                <a:cs typeface="Sawarabi Gothic"/>
                <a:sym typeface="Sawarabi Gothic"/>
              </a:rPr>
              <a:t>と</a:t>
            </a:r>
            <a:r>
              <a:rPr lang="ja">
                <a:solidFill>
                  <a:schemeClr val="dk1"/>
                </a:solidFill>
                <a:latin typeface="Barlow"/>
                <a:ea typeface="Barlow"/>
                <a:cs typeface="Barlow"/>
                <a:sym typeface="Barlow"/>
              </a:rPr>
              <a:t>Microsoft Teams</a:t>
            </a:r>
            <a:r>
              <a:rPr lang="ja">
                <a:solidFill>
                  <a:schemeClr val="dk1"/>
                </a:solidFill>
                <a:latin typeface="Sawarabi Gothic"/>
                <a:ea typeface="Sawarabi Gothic"/>
                <a:cs typeface="Sawarabi Gothic"/>
                <a:sym typeface="Sawarabi Gothic"/>
              </a:rPr>
              <a:t>を連携する</a:t>
            </a:r>
            <a:endParaRPr>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a:ea typeface="Barlow"/>
                <a:cs typeface="Barlow"/>
                <a:sym typeface="Barlow"/>
              </a:rPr>
              <a:t>3-1 RECEPTIONIST</a:t>
            </a:r>
            <a:r>
              <a:rPr lang="ja" sz="1000">
                <a:solidFill>
                  <a:schemeClr val="dk1"/>
                </a:solidFill>
                <a:latin typeface="Sawarabi Gothic"/>
                <a:ea typeface="Sawarabi Gothic"/>
                <a:cs typeface="Sawarabi Gothic"/>
                <a:sym typeface="Sawarabi Gothic"/>
              </a:rPr>
              <a:t>管理画面で設定を行う　　</a:t>
            </a:r>
            <a:endParaRPr sz="1000">
              <a:solidFill>
                <a:schemeClr val="dk1"/>
              </a:solidFill>
              <a:latin typeface="Sawarabi Gothic"/>
              <a:ea typeface="Sawarabi Gothic"/>
              <a:cs typeface="Sawarabi Gothic"/>
              <a:sym typeface="Sawarabi Gothic"/>
            </a:endParaRPr>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57558"/>
              <a:buFont typeface="Arial"/>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88" name="Google Shape;88;p16"/>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a)  </a:t>
            </a:r>
            <a:r>
              <a:rPr lang="ja"/>
              <a:t>参加すべき来客通知用チーム・チャネルがない場合</a:t>
            </a:r>
            <a:endParaRPr/>
          </a:p>
          <a:p>
            <a:pPr indent="0" lvl="0" marL="0" rtl="0" algn="l">
              <a:spcBef>
                <a:spcPts val="0"/>
              </a:spcBef>
              <a:spcAft>
                <a:spcPts val="0"/>
              </a:spcAft>
              <a:buNone/>
            </a:pPr>
            <a:r>
              <a:rPr lang="ja">
                <a:latin typeface="Barlow"/>
                <a:ea typeface="Barlow"/>
                <a:cs typeface="Barlow"/>
                <a:sym typeface="Barlow"/>
              </a:rPr>
              <a:t>a</a:t>
            </a:r>
            <a:r>
              <a:rPr lang="ja">
                <a:latin typeface="Barlow"/>
                <a:ea typeface="Barlow"/>
                <a:cs typeface="Barlow"/>
                <a:sym typeface="Barlow"/>
              </a:rPr>
              <a:t>-1 </a:t>
            </a:r>
            <a:r>
              <a:rPr lang="ja" sz="1400">
                <a:solidFill>
                  <a:schemeClr val="dk1"/>
                </a:solidFill>
              </a:rPr>
              <a:t>来客通知用のチームを作成し社員を追加する（チームがある場合は不要です。）</a:t>
            </a:r>
            <a:endParaRPr/>
          </a:p>
        </p:txBody>
      </p:sp>
      <p:sp>
        <p:nvSpPr>
          <p:cNvPr id="89" name="Google Shape;89;p16"/>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ホーム画面の左側メニューから</a:t>
            </a:r>
            <a:endParaRPr sz="1000"/>
          </a:p>
          <a:p>
            <a:pPr indent="0" lvl="0" marL="0" rtl="0" algn="l">
              <a:spcBef>
                <a:spcPts val="0"/>
              </a:spcBef>
              <a:spcAft>
                <a:spcPts val="0"/>
              </a:spcAft>
              <a:buNone/>
            </a:pPr>
            <a:r>
              <a:rPr b="1" lang="ja" sz="1000"/>
              <a:t>『チーム』&gt;『チームを追加』&gt;『チームを作成』</a:t>
            </a:r>
            <a:r>
              <a:rPr lang="ja" sz="1000"/>
              <a:t>を</a:t>
            </a:r>
            <a:endParaRPr sz="1000"/>
          </a:p>
          <a:p>
            <a:pPr indent="0" lvl="0" marL="0" rtl="0" algn="l">
              <a:spcBef>
                <a:spcPts val="0"/>
              </a:spcBef>
              <a:spcAft>
                <a:spcPts val="0"/>
              </a:spcAft>
              <a:buNone/>
            </a:pPr>
            <a:r>
              <a:rPr lang="ja" sz="1000"/>
              <a:t>クリックし、作成画面を開きます。</a:t>
            </a:r>
            <a:endParaRPr sz="1000"/>
          </a:p>
        </p:txBody>
      </p:sp>
      <p:sp>
        <p:nvSpPr>
          <p:cNvPr id="91" name="Google Shape;91;p16"/>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92" name="Google Shape;92;p16"/>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nvSpPr>
        <p:spPr>
          <a:xfrm>
            <a:off x="5219150" y="1277882"/>
            <a:ext cx="332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sz="1000"/>
              <a:t>「最初から」を選択しチームの種類を選択します。</a:t>
            </a:r>
            <a:endParaRPr sz="1000"/>
          </a:p>
          <a:p>
            <a:pPr indent="0" lvl="0" marL="0" rtl="0" algn="l">
              <a:spcBef>
                <a:spcPts val="0"/>
              </a:spcBef>
              <a:spcAft>
                <a:spcPts val="0"/>
              </a:spcAft>
              <a:buNone/>
            </a:pPr>
            <a:r>
              <a:rPr lang="ja" sz="1000"/>
              <a:t>（パブリック/プライベートどちらを選んでも</a:t>
            </a:r>
            <a:endParaRPr sz="1000"/>
          </a:p>
          <a:p>
            <a:pPr indent="0" lvl="0" marL="0" rtl="0" algn="l">
              <a:spcBef>
                <a:spcPts val="0"/>
              </a:spcBef>
              <a:spcAft>
                <a:spcPts val="0"/>
              </a:spcAft>
              <a:buNone/>
            </a:pPr>
            <a:r>
              <a:rPr lang="ja" sz="1000"/>
              <a:t>　来客通知を受け取ることができます）</a:t>
            </a:r>
            <a:endParaRPr sz="1000"/>
          </a:p>
        </p:txBody>
      </p:sp>
      <p:sp>
        <p:nvSpPr>
          <p:cNvPr id="94" name="Google Shape;94;p16"/>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95" name="Google Shape;95;p16"/>
          <p:cNvPicPr preferRelativeResize="0"/>
          <p:nvPr/>
        </p:nvPicPr>
        <p:blipFill>
          <a:blip r:embed="rId3">
            <a:alphaModFix/>
          </a:blip>
          <a:stretch>
            <a:fillRect/>
          </a:stretch>
        </p:blipFill>
        <p:spPr>
          <a:xfrm>
            <a:off x="1420425" y="2082475"/>
            <a:ext cx="2302800" cy="2198275"/>
          </a:xfrm>
          <a:prstGeom prst="rect">
            <a:avLst/>
          </a:prstGeom>
          <a:noFill/>
          <a:ln>
            <a:noFill/>
          </a:ln>
        </p:spPr>
      </p:pic>
      <p:pic>
        <p:nvPicPr>
          <p:cNvPr id="96" name="Google Shape;96;p16"/>
          <p:cNvPicPr preferRelativeResize="0"/>
          <p:nvPr/>
        </p:nvPicPr>
        <p:blipFill>
          <a:blip r:embed="rId4">
            <a:alphaModFix/>
          </a:blip>
          <a:stretch>
            <a:fillRect/>
          </a:stretch>
        </p:blipFill>
        <p:spPr>
          <a:xfrm>
            <a:off x="5479700" y="2076775"/>
            <a:ext cx="2302801" cy="952875"/>
          </a:xfrm>
          <a:prstGeom prst="rect">
            <a:avLst/>
          </a:prstGeom>
          <a:noFill/>
          <a:ln>
            <a:noFill/>
          </a:ln>
        </p:spPr>
      </p:pic>
      <p:pic>
        <p:nvPicPr>
          <p:cNvPr id="97" name="Google Shape;97;p16"/>
          <p:cNvPicPr preferRelativeResize="0"/>
          <p:nvPr/>
        </p:nvPicPr>
        <p:blipFill>
          <a:blip r:embed="rId5">
            <a:alphaModFix/>
          </a:blip>
          <a:stretch>
            <a:fillRect/>
          </a:stretch>
        </p:blipFill>
        <p:spPr>
          <a:xfrm>
            <a:off x="5479700" y="3071083"/>
            <a:ext cx="2302799" cy="1417116"/>
          </a:xfrm>
          <a:prstGeom prst="rect">
            <a:avLst/>
          </a:prstGeom>
          <a:noFill/>
          <a:ln>
            <a:noFill/>
          </a:ln>
        </p:spPr>
      </p:pic>
      <p:sp>
        <p:nvSpPr>
          <p:cNvPr id="98" name="Google Shape;9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104" name="Google Shape;104;p17"/>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3333"/>
              <a:buFont typeface="Arial"/>
              <a:buNone/>
            </a:pPr>
            <a:r>
              <a:rPr lang="ja">
                <a:latin typeface="Barlow"/>
                <a:ea typeface="Barlow"/>
                <a:cs typeface="Barlow"/>
                <a:sym typeface="Barlow"/>
              </a:rPr>
              <a:t>a)  </a:t>
            </a:r>
            <a:r>
              <a:rPr lang="ja"/>
              <a:t>参加すべき来客通知用チーム・チャネルがない場合</a:t>
            </a:r>
            <a:endParaRPr/>
          </a:p>
          <a:p>
            <a:pPr indent="0" lvl="0" marL="0" rtl="0" algn="l">
              <a:spcBef>
                <a:spcPts val="0"/>
              </a:spcBef>
              <a:spcAft>
                <a:spcPts val="0"/>
              </a:spcAft>
              <a:buClr>
                <a:schemeClr val="dk1"/>
              </a:buClr>
              <a:buSzPct val="73333"/>
              <a:buFont typeface="Arial"/>
              <a:buNone/>
            </a:pPr>
            <a:r>
              <a:rPr lang="ja">
                <a:latin typeface="Barlow"/>
                <a:ea typeface="Barlow"/>
                <a:cs typeface="Barlow"/>
                <a:sym typeface="Barlow"/>
              </a:rPr>
              <a:t>a-1 </a:t>
            </a:r>
            <a:r>
              <a:rPr lang="ja" sz="1400">
                <a:solidFill>
                  <a:schemeClr val="dk1"/>
                </a:solidFill>
              </a:rPr>
              <a:t>来客通知用のチームを作成し社員を追加する（チームがある場合は不要です。）</a:t>
            </a:r>
            <a:endParaRPr/>
          </a:p>
        </p:txBody>
      </p:sp>
      <p:sp>
        <p:nvSpPr>
          <p:cNvPr id="105" name="Google Shape;105;p17"/>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1101050" y="1302525"/>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チーム名を指定して作成をクリックします。</a:t>
            </a:r>
            <a:endParaRPr sz="1000"/>
          </a:p>
          <a:p>
            <a:pPr indent="0" lvl="0" marL="0" rtl="0" algn="l">
              <a:spcBef>
                <a:spcPts val="0"/>
              </a:spcBef>
              <a:spcAft>
                <a:spcPts val="0"/>
              </a:spcAft>
              <a:buNone/>
            </a:pPr>
            <a:r>
              <a:rPr lang="ja" sz="1000"/>
              <a:t>（来客通知用とわかるチーム名がおすすめです）</a:t>
            </a:r>
            <a:endParaRPr sz="1000"/>
          </a:p>
        </p:txBody>
      </p:sp>
      <p:sp>
        <p:nvSpPr>
          <p:cNvPr id="107" name="Google Shape;107;p17"/>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３</a:t>
            </a:r>
            <a:endParaRPr b="1">
              <a:solidFill>
                <a:srgbClr val="FFFFFF"/>
              </a:solidFill>
              <a:latin typeface="Barlow"/>
              <a:ea typeface="Barlow"/>
              <a:cs typeface="Barlow"/>
              <a:sym typeface="Barlow"/>
            </a:endParaRPr>
          </a:p>
        </p:txBody>
      </p:sp>
      <p:sp>
        <p:nvSpPr>
          <p:cNvPr id="108" name="Google Shape;108;p17"/>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5219150" y="1302525"/>
            <a:ext cx="332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sz="1000"/>
              <a:t>来客通知用アカウント</a:t>
            </a:r>
            <a:r>
              <a:rPr lang="ja" sz="1000"/>
              <a:t>と</a:t>
            </a:r>
            <a:endParaRPr sz="1000"/>
          </a:p>
          <a:p>
            <a:pPr indent="0" lvl="0" marL="0" rtl="0" algn="l">
              <a:spcBef>
                <a:spcPts val="0"/>
              </a:spcBef>
              <a:spcAft>
                <a:spcPts val="0"/>
              </a:spcAft>
              <a:buNone/>
            </a:pPr>
            <a:r>
              <a:rPr lang="ja" sz="1000"/>
              <a:t>全ての追加したいメンバーを検索し選択後</a:t>
            </a:r>
            <a:endParaRPr sz="1000"/>
          </a:p>
          <a:p>
            <a:pPr indent="0" lvl="0" marL="0" rtl="0" algn="l">
              <a:spcBef>
                <a:spcPts val="0"/>
              </a:spcBef>
              <a:spcAft>
                <a:spcPts val="0"/>
              </a:spcAft>
              <a:buNone/>
            </a:pPr>
            <a:r>
              <a:rPr lang="ja" sz="1000"/>
              <a:t>「閉じる」をクリックします。</a:t>
            </a:r>
            <a:endParaRPr sz="1000"/>
          </a:p>
        </p:txBody>
      </p:sp>
      <p:sp>
        <p:nvSpPr>
          <p:cNvPr id="110" name="Google Shape;110;p17"/>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４</a:t>
            </a:r>
            <a:endParaRPr b="1">
              <a:solidFill>
                <a:srgbClr val="FFFFFF"/>
              </a:solidFill>
              <a:latin typeface="Barlow"/>
              <a:ea typeface="Barlow"/>
              <a:cs typeface="Barlow"/>
              <a:sym typeface="Barlow"/>
            </a:endParaRPr>
          </a:p>
        </p:txBody>
      </p:sp>
      <p:pic>
        <p:nvPicPr>
          <p:cNvPr id="111" name="Google Shape;111;p17"/>
          <p:cNvPicPr preferRelativeResize="0"/>
          <p:nvPr/>
        </p:nvPicPr>
        <p:blipFill>
          <a:blip r:embed="rId3">
            <a:alphaModFix/>
          </a:blip>
          <a:stretch>
            <a:fillRect/>
          </a:stretch>
        </p:blipFill>
        <p:spPr>
          <a:xfrm>
            <a:off x="907725" y="2020773"/>
            <a:ext cx="3328200" cy="1951051"/>
          </a:xfrm>
          <a:prstGeom prst="rect">
            <a:avLst/>
          </a:prstGeom>
          <a:noFill/>
          <a:ln>
            <a:noFill/>
          </a:ln>
        </p:spPr>
      </p:pic>
      <p:pic>
        <p:nvPicPr>
          <p:cNvPr id="112" name="Google Shape;112;p17"/>
          <p:cNvPicPr preferRelativeResize="0"/>
          <p:nvPr/>
        </p:nvPicPr>
        <p:blipFill>
          <a:blip r:embed="rId4">
            <a:alphaModFix/>
          </a:blip>
          <a:stretch>
            <a:fillRect/>
          </a:stretch>
        </p:blipFill>
        <p:spPr>
          <a:xfrm>
            <a:off x="5090650" y="2020774"/>
            <a:ext cx="3198549" cy="2252275"/>
          </a:xfrm>
          <a:prstGeom prst="rect">
            <a:avLst/>
          </a:prstGeom>
          <a:noFill/>
          <a:ln>
            <a:noFill/>
          </a:ln>
        </p:spPr>
      </p:pic>
      <p:sp>
        <p:nvSpPr>
          <p:cNvPr id="113" name="Google Shape;11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119" name="Google Shape;119;p18"/>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3333"/>
              <a:buFont typeface="Arial"/>
              <a:buNone/>
            </a:pPr>
            <a:r>
              <a:rPr lang="ja">
                <a:latin typeface="Barlow"/>
                <a:ea typeface="Barlow"/>
                <a:cs typeface="Barlow"/>
                <a:sym typeface="Barlow"/>
              </a:rPr>
              <a:t>a)  </a:t>
            </a:r>
            <a:r>
              <a:rPr lang="ja"/>
              <a:t>参加すべき来客通知用チーム・チャネルがない場合</a:t>
            </a:r>
            <a:endParaRPr/>
          </a:p>
          <a:p>
            <a:pPr indent="0" lvl="0" marL="0" rtl="0" algn="l">
              <a:spcBef>
                <a:spcPts val="0"/>
              </a:spcBef>
              <a:spcAft>
                <a:spcPts val="0"/>
              </a:spcAft>
              <a:buNone/>
            </a:pPr>
            <a:r>
              <a:rPr lang="ja">
                <a:latin typeface="Barlow"/>
                <a:ea typeface="Barlow"/>
                <a:cs typeface="Barlow"/>
                <a:sym typeface="Barlow"/>
              </a:rPr>
              <a:t>a-</a:t>
            </a:r>
            <a:r>
              <a:rPr lang="ja">
                <a:latin typeface="Barlow"/>
                <a:ea typeface="Barlow"/>
                <a:cs typeface="Barlow"/>
                <a:sym typeface="Barlow"/>
              </a:rPr>
              <a:t>2 </a:t>
            </a:r>
            <a:r>
              <a:rPr lang="ja" sz="1400">
                <a:solidFill>
                  <a:schemeClr val="dk1"/>
                </a:solidFill>
              </a:rPr>
              <a:t>来客通知用の</a:t>
            </a:r>
            <a:r>
              <a:rPr lang="ja" sz="1400">
                <a:solidFill>
                  <a:schemeClr val="dk1"/>
                </a:solidFill>
              </a:rPr>
              <a:t>チャネル</a:t>
            </a:r>
            <a:r>
              <a:rPr lang="ja" sz="1400">
                <a:solidFill>
                  <a:schemeClr val="dk1"/>
                </a:solidFill>
              </a:rPr>
              <a:t>を作成する</a:t>
            </a:r>
            <a:endParaRPr/>
          </a:p>
        </p:txBody>
      </p:sp>
      <p:sp>
        <p:nvSpPr>
          <p:cNvPr id="120" name="Google Shape;120;p18"/>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作成したチームの横にある「・・・」をクリックし</a:t>
            </a:r>
            <a:endParaRPr sz="1000"/>
          </a:p>
          <a:p>
            <a:pPr indent="0" lvl="0" marL="0" rtl="0" algn="l">
              <a:spcBef>
                <a:spcPts val="0"/>
              </a:spcBef>
              <a:spcAft>
                <a:spcPts val="0"/>
              </a:spcAft>
              <a:buNone/>
            </a:pPr>
            <a:r>
              <a:rPr lang="ja" sz="1000"/>
              <a:t>チャネルを追加を選択します。</a:t>
            </a:r>
            <a:endParaRPr sz="1000"/>
          </a:p>
        </p:txBody>
      </p:sp>
      <p:sp>
        <p:nvSpPr>
          <p:cNvPr id="122" name="Google Shape;122;p18"/>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23" name="Google Shape;123;p18"/>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5219150" y="1277882"/>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チャネル名と説明（省略可能）を入力し</a:t>
            </a:r>
            <a:endParaRPr sz="1000"/>
          </a:p>
          <a:p>
            <a:pPr indent="0" lvl="0" marL="0" rtl="0" algn="l">
              <a:spcBef>
                <a:spcPts val="0"/>
              </a:spcBef>
              <a:spcAft>
                <a:spcPts val="0"/>
              </a:spcAft>
              <a:buNone/>
            </a:pPr>
            <a:r>
              <a:rPr lang="ja" sz="1000"/>
              <a:t>追加をクリックします。</a:t>
            </a:r>
            <a:endParaRPr sz="1000"/>
          </a:p>
        </p:txBody>
      </p:sp>
      <p:sp>
        <p:nvSpPr>
          <p:cNvPr id="125" name="Google Shape;125;p18"/>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26" name="Google Shape;126;p18"/>
          <p:cNvPicPr preferRelativeResize="0"/>
          <p:nvPr/>
        </p:nvPicPr>
        <p:blipFill>
          <a:blip r:embed="rId3">
            <a:alphaModFix/>
          </a:blip>
          <a:stretch>
            <a:fillRect/>
          </a:stretch>
        </p:blipFill>
        <p:spPr>
          <a:xfrm>
            <a:off x="1104486" y="2085150"/>
            <a:ext cx="2934678" cy="2111674"/>
          </a:xfrm>
          <a:prstGeom prst="rect">
            <a:avLst/>
          </a:prstGeom>
          <a:noFill/>
          <a:ln>
            <a:noFill/>
          </a:ln>
        </p:spPr>
      </p:pic>
      <p:pic>
        <p:nvPicPr>
          <p:cNvPr id="127" name="Google Shape;127;p18"/>
          <p:cNvPicPr preferRelativeResize="0"/>
          <p:nvPr/>
        </p:nvPicPr>
        <p:blipFill>
          <a:blip r:embed="rId4">
            <a:alphaModFix/>
          </a:blip>
          <a:stretch>
            <a:fillRect/>
          </a:stretch>
        </p:blipFill>
        <p:spPr>
          <a:xfrm>
            <a:off x="5282150" y="2085150"/>
            <a:ext cx="2815551" cy="2111675"/>
          </a:xfrm>
          <a:prstGeom prst="rect">
            <a:avLst/>
          </a:prstGeom>
          <a:noFill/>
          <a:ln>
            <a:noFill/>
          </a:ln>
        </p:spPr>
      </p:pic>
      <p:sp>
        <p:nvSpPr>
          <p:cNvPr id="128" name="Google Shape;12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134" name="Google Shape;134;p19"/>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b</a:t>
            </a:r>
            <a:r>
              <a:rPr lang="ja">
                <a:latin typeface="Barlow"/>
                <a:ea typeface="Barlow"/>
                <a:cs typeface="Barlow"/>
                <a:sym typeface="Barlow"/>
              </a:rPr>
              <a:t>)  </a:t>
            </a:r>
            <a:r>
              <a:rPr lang="ja"/>
              <a:t>参加すべき来客通知用チーム・チャネルが</a:t>
            </a:r>
            <a:r>
              <a:rPr lang="ja"/>
              <a:t>ある</a:t>
            </a:r>
            <a:r>
              <a:rPr lang="ja"/>
              <a:t>場合</a:t>
            </a:r>
            <a:endParaRPr/>
          </a:p>
        </p:txBody>
      </p:sp>
      <p:sp>
        <p:nvSpPr>
          <p:cNvPr id="135" name="Google Shape;135;p19"/>
          <p:cNvSpPr/>
          <p:nvPr/>
        </p:nvSpPr>
        <p:spPr>
          <a:xfrm>
            <a:off x="571575" y="1252675"/>
            <a:ext cx="81186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txBox="1"/>
          <p:nvPr/>
        </p:nvSpPr>
        <p:spPr>
          <a:xfrm>
            <a:off x="2966775" y="2611525"/>
            <a:ext cx="33282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200"/>
              <a:t>チームの代表者が行う作業はありません。</a:t>
            </a:r>
            <a:endParaRPr sz="1200"/>
          </a:p>
          <a:p>
            <a:pPr indent="0" lvl="0" marL="0" rtl="0" algn="l">
              <a:spcBef>
                <a:spcPts val="0"/>
              </a:spcBef>
              <a:spcAft>
                <a:spcPts val="0"/>
              </a:spcAft>
              <a:buNone/>
            </a:pPr>
            <a:r>
              <a:rPr lang="ja" sz="900"/>
              <a:t>　　</a:t>
            </a:r>
            <a:endParaRPr sz="900"/>
          </a:p>
          <a:p>
            <a:pPr indent="0" lvl="0" marL="0" rtl="0" algn="l">
              <a:spcBef>
                <a:spcPts val="0"/>
              </a:spcBef>
              <a:spcAft>
                <a:spcPts val="0"/>
              </a:spcAft>
              <a:buNone/>
            </a:pPr>
            <a:r>
              <a:rPr lang="ja" sz="1200"/>
              <a:t>社員全員に行っていただく作業に進みます。</a:t>
            </a:r>
            <a:endParaRPr sz="1200"/>
          </a:p>
        </p:txBody>
      </p:sp>
      <p:sp>
        <p:nvSpPr>
          <p:cNvPr id="137" name="Google Shape;13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20"/>
          <p:cNvPicPr preferRelativeResize="0"/>
          <p:nvPr/>
        </p:nvPicPr>
        <p:blipFill>
          <a:blip r:embed="rId3">
            <a:alphaModFix/>
          </a:blip>
          <a:stretch>
            <a:fillRect/>
          </a:stretch>
        </p:blipFill>
        <p:spPr>
          <a:xfrm>
            <a:off x="1104473" y="2085150"/>
            <a:ext cx="2934681" cy="2111675"/>
          </a:xfrm>
          <a:prstGeom prst="rect">
            <a:avLst/>
          </a:prstGeom>
          <a:noFill/>
          <a:ln>
            <a:noFill/>
          </a:ln>
        </p:spPr>
      </p:pic>
      <p:sp>
        <p:nvSpPr>
          <p:cNvPr id="144" name="Google Shape;144;p20"/>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２．</a:t>
            </a:r>
            <a:r>
              <a:rPr lang="ja" sz="1720">
                <a:solidFill>
                  <a:schemeClr val="dk1"/>
                </a:solidFill>
              </a:rPr>
              <a:t>連携に必要な情報を取得する（全員に行っていただく作業です）</a:t>
            </a:r>
            <a:endParaRPr sz="1720">
              <a:solidFill>
                <a:schemeClr val="dk1"/>
              </a:solidFill>
              <a:latin typeface="Barlow"/>
              <a:ea typeface="Barlow"/>
              <a:cs typeface="Barlow"/>
              <a:sym typeface="Barlow"/>
            </a:endParaRPr>
          </a:p>
        </p:txBody>
      </p:sp>
      <p:sp>
        <p:nvSpPr>
          <p:cNvPr id="145" name="Google Shape;145;p20"/>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2-</a:t>
            </a:r>
            <a:r>
              <a:rPr lang="ja">
                <a:latin typeface="Barlow"/>
                <a:ea typeface="Barlow"/>
                <a:cs typeface="Barlow"/>
                <a:sym typeface="Barlow"/>
              </a:rPr>
              <a:t>1 </a:t>
            </a:r>
            <a:r>
              <a:rPr lang="ja" sz="1400">
                <a:solidFill>
                  <a:schemeClr val="dk1"/>
                </a:solidFill>
              </a:rPr>
              <a:t>来客通知を受け取るチームのリンクを取得する</a:t>
            </a:r>
            <a:endParaRPr sz="1400">
              <a:solidFill>
                <a:schemeClr val="dk1"/>
              </a:solidFill>
            </a:endParaRPr>
          </a:p>
          <a:p>
            <a:pPr indent="0" lvl="0" marL="0" rtl="0" algn="l">
              <a:spcBef>
                <a:spcPts val="0"/>
              </a:spcBef>
              <a:spcAft>
                <a:spcPts val="0"/>
              </a:spcAft>
              <a:buNone/>
            </a:pPr>
            <a:r>
              <a:rPr lang="ja" sz="1400">
                <a:solidFill>
                  <a:schemeClr val="dk1"/>
                </a:solidFill>
              </a:rPr>
              <a:t>　　作業場所：</a:t>
            </a:r>
            <a:r>
              <a:rPr lang="ja" sz="1400">
                <a:solidFill>
                  <a:schemeClr val="dk1"/>
                </a:solidFill>
                <a:latin typeface="Barlow"/>
                <a:ea typeface="Barlow"/>
                <a:cs typeface="Barlow"/>
                <a:sym typeface="Barlow"/>
              </a:rPr>
              <a:t>Microsoft Teams</a:t>
            </a:r>
            <a:endParaRPr sz="1400">
              <a:solidFill>
                <a:schemeClr val="dk1"/>
              </a:solidFill>
              <a:latin typeface="Barlow"/>
              <a:ea typeface="Barlow"/>
              <a:cs typeface="Barlow"/>
              <a:sym typeface="Barlow"/>
            </a:endParaRPr>
          </a:p>
        </p:txBody>
      </p:sp>
      <p:sp>
        <p:nvSpPr>
          <p:cNvPr id="146" name="Google Shape;146;p20"/>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参加すべき通知用チームの横にある</a:t>
            </a:r>
            <a:endParaRPr sz="1000"/>
          </a:p>
          <a:p>
            <a:pPr indent="0" lvl="0" marL="0" rtl="0" algn="l">
              <a:spcBef>
                <a:spcPts val="0"/>
              </a:spcBef>
              <a:spcAft>
                <a:spcPts val="0"/>
              </a:spcAft>
              <a:buNone/>
            </a:pPr>
            <a:r>
              <a:rPr lang="ja" sz="1000"/>
              <a:t>「・・・」をクリックし</a:t>
            </a:r>
            <a:endParaRPr sz="1000"/>
          </a:p>
          <a:p>
            <a:pPr indent="0" lvl="0" marL="0" rtl="0" algn="l">
              <a:spcBef>
                <a:spcPts val="0"/>
              </a:spcBef>
              <a:spcAft>
                <a:spcPts val="0"/>
              </a:spcAft>
              <a:buNone/>
            </a:pPr>
            <a:r>
              <a:rPr lang="ja" sz="1000"/>
              <a:t>「チームへのリンクを取得」を選択します。</a:t>
            </a:r>
            <a:endParaRPr sz="1000"/>
          </a:p>
        </p:txBody>
      </p:sp>
      <p:sp>
        <p:nvSpPr>
          <p:cNvPr id="147" name="Google Shape;147;p20"/>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48" name="Google Shape;148;p20"/>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txBox="1"/>
          <p:nvPr/>
        </p:nvSpPr>
        <p:spPr>
          <a:xfrm>
            <a:off x="5219150" y="1277882"/>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チームへのリンクをコピーします。</a:t>
            </a:r>
            <a:endParaRPr sz="1000"/>
          </a:p>
          <a:p>
            <a:pPr indent="0" lvl="0" marL="0" rtl="0" algn="l">
              <a:spcBef>
                <a:spcPts val="0"/>
              </a:spcBef>
              <a:spcAft>
                <a:spcPts val="0"/>
              </a:spcAft>
              <a:buNone/>
            </a:pPr>
            <a:r>
              <a:rPr lang="ja" sz="1000"/>
              <a:t>後ほど使用するのでメモ帳などに控えると便利です。</a:t>
            </a:r>
            <a:endParaRPr sz="1000"/>
          </a:p>
        </p:txBody>
      </p:sp>
      <p:sp>
        <p:nvSpPr>
          <p:cNvPr id="150" name="Google Shape;150;p20"/>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51" name="Google Shape;151;p20"/>
          <p:cNvPicPr preferRelativeResize="0"/>
          <p:nvPr/>
        </p:nvPicPr>
        <p:blipFill>
          <a:blip r:embed="rId4">
            <a:alphaModFix/>
          </a:blip>
          <a:stretch>
            <a:fillRect/>
          </a:stretch>
        </p:blipFill>
        <p:spPr>
          <a:xfrm>
            <a:off x="4868223" y="2085150"/>
            <a:ext cx="3643399" cy="1039225"/>
          </a:xfrm>
          <a:prstGeom prst="rect">
            <a:avLst/>
          </a:prstGeom>
          <a:noFill/>
          <a:ln>
            <a:noFill/>
          </a:ln>
        </p:spPr>
      </p:pic>
      <p:sp>
        <p:nvSpPr>
          <p:cNvPr id="152" name="Google Shape;15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２</a:t>
            </a:r>
            <a:r>
              <a:rPr lang="ja" sz="1720">
                <a:solidFill>
                  <a:schemeClr val="dk1"/>
                </a:solidFill>
                <a:latin typeface="Barlow"/>
                <a:ea typeface="Barlow"/>
                <a:cs typeface="Barlow"/>
                <a:sym typeface="Barlow"/>
              </a:rPr>
              <a:t>．</a:t>
            </a:r>
            <a:r>
              <a:rPr lang="ja" sz="1720">
                <a:solidFill>
                  <a:schemeClr val="dk1"/>
                </a:solidFill>
              </a:rPr>
              <a:t>連携に必要な情報を取得する（全員に行っていただく作業です）</a:t>
            </a:r>
            <a:endParaRPr/>
          </a:p>
        </p:txBody>
      </p:sp>
      <p:sp>
        <p:nvSpPr>
          <p:cNvPr id="159" name="Google Shape;159;p21"/>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2-2</a:t>
            </a:r>
            <a:r>
              <a:rPr lang="ja">
                <a:latin typeface="Barlow"/>
                <a:ea typeface="Barlow"/>
                <a:cs typeface="Barlow"/>
                <a:sym typeface="Barlow"/>
              </a:rPr>
              <a:t> </a:t>
            </a:r>
            <a:r>
              <a:rPr lang="ja" sz="1400">
                <a:solidFill>
                  <a:schemeClr val="dk1"/>
                </a:solidFill>
              </a:rPr>
              <a:t>来客通知を受け取る</a:t>
            </a:r>
            <a:r>
              <a:rPr lang="ja" sz="1400">
                <a:solidFill>
                  <a:schemeClr val="dk1"/>
                </a:solidFill>
              </a:rPr>
              <a:t>チャネル</a:t>
            </a:r>
            <a:r>
              <a:rPr lang="ja" sz="1400">
                <a:solidFill>
                  <a:schemeClr val="dk1"/>
                </a:solidFill>
              </a:rPr>
              <a:t>のリンクを取得する</a:t>
            </a:r>
            <a:endParaRPr sz="1400">
              <a:solidFill>
                <a:schemeClr val="dk1"/>
              </a:solidFill>
            </a:endParaRPr>
          </a:p>
          <a:p>
            <a:pPr indent="0" lvl="0" marL="0" rtl="0" algn="l">
              <a:spcBef>
                <a:spcPts val="0"/>
              </a:spcBef>
              <a:spcAft>
                <a:spcPts val="0"/>
              </a:spcAft>
              <a:buNone/>
            </a:pPr>
            <a:r>
              <a:rPr lang="ja" sz="1400">
                <a:solidFill>
                  <a:schemeClr val="dk1"/>
                </a:solidFill>
              </a:rPr>
              <a:t>　　</a:t>
            </a:r>
            <a:r>
              <a:rPr lang="ja" sz="1400">
                <a:solidFill>
                  <a:schemeClr val="dk1"/>
                </a:solidFill>
              </a:rPr>
              <a:t>作業場所：</a:t>
            </a:r>
            <a:r>
              <a:rPr lang="ja" sz="1400">
                <a:solidFill>
                  <a:schemeClr val="dk1"/>
                </a:solidFill>
                <a:latin typeface="Barlow"/>
                <a:ea typeface="Barlow"/>
                <a:cs typeface="Barlow"/>
                <a:sym typeface="Barlow"/>
              </a:rPr>
              <a:t>Microsoft Teams</a:t>
            </a:r>
            <a:endParaRPr sz="1400">
              <a:solidFill>
                <a:schemeClr val="dk1"/>
              </a:solidFill>
              <a:latin typeface="Barlow"/>
              <a:ea typeface="Barlow"/>
              <a:cs typeface="Barlow"/>
              <a:sym typeface="Barlow"/>
            </a:endParaRPr>
          </a:p>
        </p:txBody>
      </p:sp>
      <p:sp>
        <p:nvSpPr>
          <p:cNvPr id="160" name="Google Shape;160;p21"/>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同様に参加すべき通知用チャネルの横にある「・・・」をクリックし</a:t>
            </a:r>
            <a:endParaRPr sz="1000"/>
          </a:p>
          <a:p>
            <a:pPr indent="0" lvl="0" marL="0" rtl="0" algn="l">
              <a:spcBef>
                <a:spcPts val="0"/>
              </a:spcBef>
              <a:spcAft>
                <a:spcPts val="0"/>
              </a:spcAft>
              <a:buNone/>
            </a:pPr>
            <a:r>
              <a:rPr lang="ja" sz="1000"/>
              <a:t>「チャネルへのリンクを取得」を選択します。</a:t>
            </a:r>
            <a:endParaRPr sz="1000"/>
          </a:p>
        </p:txBody>
      </p:sp>
      <p:sp>
        <p:nvSpPr>
          <p:cNvPr id="161" name="Google Shape;161;p21"/>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62" name="Google Shape;162;p21"/>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txBox="1"/>
          <p:nvPr/>
        </p:nvSpPr>
        <p:spPr>
          <a:xfrm>
            <a:off x="5219150" y="1277882"/>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チャネル</a:t>
            </a:r>
            <a:r>
              <a:rPr lang="ja" sz="1000"/>
              <a:t>へのリンクをコピーします。</a:t>
            </a:r>
            <a:endParaRPr sz="1000"/>
          </a:p>
          <a:p>
            <a:pPr indent="0" lvl="0" marL="0" rtl="0" algn="l">
              <a:spcBef>
                <a:spcPts val="0"/>
              </a:spcBef>
              <a:spcAft>
                <a:spcPts val="0"/>
              </a:spcAft>
              <a:buClr>
                <a:schemeClr val="dk1"/>
              </a:buClr>
              <a:buSzPts val="1100"/>
              <a:buFont typeface="Arial"/>
              <a:buNone/>
            </a:pPr>
            <a:r>
              <a:rPr lang="ja" sz="1000">
                <a:solidFill>
                  <a:schemeClr val="dk1"/>
                </a:solidFill>
              </a:rPr>
              <a:t>後ほど使用するのでメモ帳などに控えると便利です。</a:t>
            </a:r>
            <a:endParaRPr sz="1000"/>
          </a:p>
        </p:txBody>
      </p:sp>
      <p:sp>
        <p:nvSpPr>
          <p:cNvPr id="164" name="Google Shape;164;p21"/>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65" name="Google Shape;165;p21"/>
          <p:cNvPicPr preferRelativeResize="0"/>
          <p:nvPr/>
        </p:nvPicPr>
        <p:blipFill>
          <a:blip r:embed="rId3">
            <a:alphaModFix/>
          </a:blip>
          <a:stretch>
            <a:fillRect/>
          </a:stretch>
        </p:blipFill>
        <p:spPr>
          <a:xfrm>
            <a:off x="1104473" y="2085150"/>
            <a:ext cx="3000000" cy="2151939"/>
          </a:xfrm>
          <a:prstGeom prst="rect">
            <a:avLst/>
          </a:prstGeom>
          <a:noFill/>
          <a:ln>
            <a:noFill/>
          </a:ln>
        </p:spPr>
      </p:pic>
      <p:pic>
        <p:nvPicPr>
          <p:cNvPr id="166" name="Google Shape;166;p21"/>
          <p:cNvPicPr preferRelativeResize="0"/>
          <p:nvPr/>
        </p:nvPicPr>
        <p:blipFill>
          <a:blip r:embed="rId4">
            <a:alphaModFix/>
          </a:blip>
          <a:stretch>
            <a:fillRect/>
          </a:stretch>
        </p:blipFill>
        <p:spPr>
          <a:xfrm>
            <a:off x="4868225" y="2085150"/>
            <a:ext cx="3643400" cy="1058547"/>
          </a:xfrm>
          <a:prstGeom prst="rect">
            <a:avLst/>
          </a:prstGeom>
          <a:noFill/>
          <a:ln>
            <a:noFill/>
          </a:ln>
        </p:spPr>
      </p:pic>
      <p:sp>
        <p:nvSpPr>
          <p:cNvPr id="167" name="Google Shape;167;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