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awarabi Gothic" panose="020B0602000203020207" pitchFamily="34" charset="-128"/>
      <p:regular r:id="rId14"/>
    </p:embeddedFont>
    <p:embeddedFont>
      <p:font typeface="Barlow" pitchFamily="2" charset="0"/>
      <p:regular r:id="rId15"/>
      <p:bold r:id="rId16"/>
      <p:italic r:id="rId17"/>
      <p:boldItalic r:id="rId18"/>
    </p:embeddedFont>
    <p:embeddedFont>
      <p:font typeface="Barlow Medium" pitchFamily="2" charset="0"/>
      <p:regular r:id="rId19"/>
      <p:bold r:id="rId20"/>
      <p:italic r:id="rId21"/>
      <p:boldItalic r:id="rId22"/>
    </p:embeddedFont>
    <p:embeddedFont>
      <p:font typeface="Barlow SemiBold"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313a6a9c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313a6a9c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313a6a9c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313a6a9c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313a6a9ca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313a6a9c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313a6a9ca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313a6a9c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313a6a9c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313a6a9c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477893d0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477893d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313a6a9c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313a6a9c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477893d0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477893d0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313a6a9ca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313a6a9c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313a6a9ca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313a6a9c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a:bodyPr>
          <a:lstStyle>
            <a:lvl1pPr lvl="0">
              <a:spcBef>
                <a:spcPts val="0"/>
              </a:spcBef>
              <a:spcAft>
                <a:spcPts val="0"/>
              </a:spcAft>
              <a:buClr>
                <a:srgbClr val="273436"/>
              </a:buClr>
              <a:buSzPts val="1800"/>
              <a:buFont typeface="Sawarabi Gothic"/>
              <a:buNone/>
              <a:defRPr sz="1800">
                <a:solidFill>
                  <a:srgbClr val="273436"/>
                </a:solidFill>
                <a:latin typeface="Sawarabi Gothic"/>
                <a:ea typeface="Sawarabi Gothic"/>
                <a:cs typeface="Sawarabi Gothic"/>
                <a:sym typeface="Sawarabi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cxnSp>
        <p:nvCxnSpPr>
          <p:cNvPr id="14" name="Google Shape;14;p2"/>
          <p:cNvCxnSpPr/>
          <p:nvPr/>
        </p:nvCxnSpPr>
        <p:spPr>
          <a:xfrm>
            <a:off x="301250" y="618250"/>
            <a:ext cx="8479800" cy="0"/>
          </a:xfrm>
          <a:prstGeom prst="straightConnector1">
            <a:avLst/>
          </a:prstGeom>
          <a:noFill/>
          <a:ln w="9525" cap="flat" cmpd="sng">
            <a:solidFill>
              <a:srgbClr val="C9DAF8"/>
            </a:solidFill>
            <a:prstDash val="solid"/>
            <a:round/>
            <a:headEnd type="none" w="med" len="med"/>
            <a:tailEnd type="none" w="med" len="med"/>
          </a:ln>
        </p:spPr>
      </p:cxnSp>
      <p:sp>
        <p:nvSpPr>
          <p:cNvPr id="15" name="Google Shape;15;p2"/>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73436"/>
              </a:buClr>
              <a:buSzPts val="1500"/>
              <a:buFont typeface="Sawarabi Gothic"/>
              <a:buNone/>
              <a:defRPr sz="1500">
                <a:solidFill>
                  <a:srgbClr val="273436"/>
                </a:solidFill>
                <a:latin typeface="Sawarabi Gothic"/>
                <a:ea typeface="Sawarabi Gothic"/>
                <a:cs typeface="Sawarabi Gothic"/>
                <a:sym typeface="Sawarabi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目次"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cxnSp>
        <p:nvCxnSpPr>
          <p:cNvPr id="53" name="Google Shape;53;p12"/>
          <p:cNvCxnSpPr/>
          <p:nvPr/>
        </p:nvCxnSpPr>
        <p:spPr>
          <a:xfrm>
            <a:off x="301250" y="618250"/>
            <a:ext cx="8479800" cy="0"/>
          </a:xfrm>
          <a:prstGeom prst="straightConnector1">
            <a:avLst/>
          </a:prstGeom>
          <a:noFill/>
          <a:ln w="9525" cap="flat" cmpd="sng">
            <a:solidFill>
              <a:srgbClr val="C9DAF8"/>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
        <p:nvSpPr>
          <p:cNvPr id="9" name="Google Shape;9;p1"/>
          <p:cNvSpPr/>
          <p:nvPr/>
        </p:nvSpPr>
        <p:spPr>
          <a:xfrm>
            <a:off x="7923825" y="4733575"/>
            <a:ext cx="818700" cy="252900"/>
          </a:xfrm>
          <a:prstGeom prst="roundRect">
            <a:avLst>
              <a:gd name="adj" fmla="val 16667"/>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900">
                <a:solidFill>
                  <a:srgbClr val="999999"/>
                </a:solidFill>
              </a:rPr>
              <a:t>confidential</a:t>
            </a:r>
            <a:endParaRPr sz="900">
              <a:solidFill>
                <a:srgbClr val="999999"/>
              </a:solidFill>
            </a:endParaRPr>
          </a:p>
        </p:txBody>
      </p:sp>
      <p:pic>
        <p:nvPicPr>
          <p:cNvPr id="10" name="Google Shape;10;p1"/>
          <p:cNvPicPr preferRelativeResize="0"/>
          <p:nvPr/>
        </p:nvPicPr>
        <p:blipFill>
          <a:blip r:embed="rId13">
            <a:alphaModFix/>
          </a:blip>
          <a:stretch>
            <a:fillRect/>
          </a:stretch>
        </p:blipFill>
        <p:spPr>
          <a:xfrm>
            <a:off x="0" y="0"/>
            <a:ext cx="1076018" cy="310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receptionist.jp/sign_i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p:nvPr/>
        </p:nvSpPr>
        <p:spPr>
          <a:xfrm>
            <a:off x="311700" y="2319775"/>
            <a:ext cx="8520600" cy="792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 sz="2200">
                <a:solidFill>
                  <a:srgbClr val="595959"/>
                </a:solidFill>
                <a:latin typeface="Sawarabi Gothic"/>
                <a:ea typeface="Sawarabi Gothic"/>
                <a:cs typeface="Sawarabi Gothic"/>
                <a:sym typeface="Sawarabi Gothic"/>
              </a:rPr>
              <a:t>一般社員のユーザー情報変更マニュアル</a:t>
            </a:r>
            <a:endParaRPr sz="2200">
              <a:solidFill>
                <a:srgbClr val="595959"/>
              </a:solidFill>
              <a:latin typeface="Sawarabi Gothic"/>
              <a:ea typeface="Sawarabi Gothic"/>
              <a:cs typeface="Sawarabi Gothic"/>
              <a:sym typeface="Sawarabi Gothic"/>
            </a:endParaRPr>
          </a:p>
          <a:p>
            <a:pPr marL="0" lvl="0" indent="0" algn="ctr" rtl="0">
              <a:spcBef>
                <a:spcPts val="0"/>
              </a:spcBef>
              <a:spcAft>
                <a:spcPts val="0"/>
              </a:spcAft>
              <a:buNone/>
            </a:pPr>
            <a:r>
              <a:rPr lang="ja" sz="1700">
                <a:solidFill>
                  <a:srgbClr val="595959"/>
                </a:solidFill>
                <a:latin typeface="Sawarabi Gothic"/>
                <a:ea typeface="Sawarabi Gothic"/>
                <a:cs typeface="Sawarabi Gothic"/>
                <a:sym typeface="Sawarabi Gothic"/>
              </a:rPr>
              <a:t>連携先：</a:t>
            </a:r>
            <a:r>
              <a:rPr lang="ja" sz="1700">
                <a:solidFill>
                  <a:srgbClr val="595959"/>
                </a:solidFill>
                <a:latin typeface="Barlow SemiBold"/>
                <a:ea typeface="Barlow SemiBold"/>
                <a:cs typeface="Barlow SemiBold"/>
                <a:sym typeface="Barlow SemiBold"/>
              </a:rPr>
              <a:t>Google Chat</a:t>
            </a:r>
            <a:r>
              <a:rPr lang="ja" sz="1700">
                <a:solidFill>
                  <a:srgbClr val="595959"/>
                </a:solidFill>
                <a:latin typeface="Sawarabi Gothic"/>
                <a:ea typeface="Sawarabi Gothic"/>
                <a:cs typeface="Sawarabi Gothic"/>
                <a:sym typeface="Sawarabi Gothic"/>
              </a:rPr>
              <a:t>版</a:t>
            </a:r>
            <a:endParaRPr sz="1700">
              <a:solidFill>
                <a:srgbClr val="595959"/>
              </a:solidFill>
              <a:latin typeface="Sawarabi Gothic"/>
              <a:ea typeface="Sawarabi Gothic"/>
              <a:cs typeface="Sawarabi Gothic"/>
              <a:sym typeface="Sawarabi Gothic"/>
            </a:endParaRPr>
          </a:p>
        </p:txBody>
      </p:sp>
      <p:pic>
        <p:nvPicPr>
          <p:cNvPr id="59" name="Google Shape;59;p13"/>
          <p:cNvPicPr preferRelativeResize="0"/>
          <p:nvPr/>
        </p:nvPicPr>
        <p:blipFill>
          <a:blip r:embed="rId3">
            <a:alphaModFix/>
          </a:blip>
          <a:stretch>
            <a:fillRect/>
          </a:stretch>
        </p:blipFill>
        <p:spPr>
          <a:xfrm>
            <a:off x="1765137" y="1057775"/>
            <a:ext cx="5613725" cy="1618750"/>
          </a:xfrm>
          <a:prstGeom prst="rect">
            <a:avLst/>
          </a:prstGeom>
          <a:noFill/>
          <a:ln>
            <a:noFill/>
          </a:ln>
        </p:spPr>
      </p:pic>
      <p:pic>
        <p:nvPicPr>
          <p:cNvPr id="60" name="Google Shape;60;p13"/>
          <p:cNvPicPr preferRelativeResize="0"/>
          <p:nvPr/>
        </p:nvPicPr>
        <p:blipFill>
          <a:blip r:embed="rId4">
            <a:alphaModFix/>
          </a:blip>
          <a:stretch>
            <a:fillRect/>
          </a:stretch>
        </p:blipFill>
        <p:spPr>
          <a:xfrm>
            <a:off x="5815101" y="2731375"/>
            <a:ext cx="302850" cy="315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Medium"/>
                <a:ea typeface="Barlow Medium"/>
                <a:cs typeface="Barlow Medium"/>
                <a:sym typeface="Barlow Medium"/>
              </a:rPr>
              <a:t>4．RECEPTIONIST</a:t>
            </a:r>
            <a:r>
              <a:rPr lang="ja" sz="1720">
                <a:solidFill>
                  <a:schemeClr val="dk1"/>
                </a:solidFill>
                <a:latin typeface="Barlow"/>
                <a:ea typeface="Barlow"/>
                <a:cs typeface="Barlow"/>
                <a:sym typeface="Barlow"/>
              </a:rPr>
              <a:t>と</a:t>
            </a:r>
            <a:r>
              <a:rPr lang="ja" sz="1720">
                <a:solidFill>
                  <a:schemeClr val="dk1"/>
                </a:solidFill>
                <a:latin typeface="Barlow Medium"/>
                <a:ea typeface="Barlow Medium"/>
                <a:cs typeface="Barlow Medium"/>
                <a:sym typeface="Barlow Medium"/>
              </a:rPr>
              <a:t>Google Chat</a:t>
            </a:r>
            <a:r>
              <a:rPr lang="ja" sz="1720">
                <a:solidFill>
                  <a:schemeClr val="dk1"/>
                </a:solidFill>
                <a:latin typeface="Barlow"/>
                <a:ea typeface="Barlow"/>
                <a:cs typeface="Barlow"/>
                <a:sym typeface="Barlow"/>
              </a:rPr>
              <a:t>の連携</a:t>
            </a:r>
            <a:r>
              <a:rPr lang="ja" sz="1720">
                <a:solidFill>
                  <a:schemeClr val="dk1"/>
                </a:solidFill>
              </a:rPr>
              <a:t>（全員に行っていただく作業です）</a:t>
            </a:r>
            <a:endParaRPr/>
          </a:p>
        </p:txBody>
      </p:sp>
      <p:sp>
        <p:nvSpPr>
          <p:cNvPr id="178" name="Google Shape;178;p22"/>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ja">
                <a:latin typeface="Barlow Medium"/>
                <a:ea typeface="Barlow Medium"/>
                <a:cs typeface="Barlow Medium"/>
                <a:sym typeface="Barlow Medium"/>
              </a:rPr>
              <a:t>4-1 </a:t>
            </a:r>
            <a:r>
              <a:rPr lang="ja" sz="1400">
                <a:solidFill>
                  <a:schemeClr val="dk1"/>
                </a:solidFill>
                <a:latin typeface="Barlow Medium"/>
                <a:ea typeface="Barlow Medium"/>
                <a:cs typeface="Barlow Medium"/>
                <a:sym typeface="Barlow Medium"/>
              </a:rPr>
              <a:t>RECEPTIONIST WEB</a:t>
            </a:r>
            <a:r>
              <a:rPr lang="ja" sz="1400">
                <a:solidFill>
                  <a:schemeClr val="dk1"/>
                </a:solidFill>
              </a:rPr>
              <a:t>画面で来客通知を受け取るスペースとユーザーIDを連携する</a:t>
            </a:r>
            <a:endParaRPr sz="1400">
              <a:solidFill>
                <a:schemeClr val="dk1"/>
              </a:solidFill>
            </a:endParaRPr>
          </a:p>
          <a:p>
            <a:pPr marL="0" lvl="0" indent="0" algn="l" rtl="0">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Medium"/>
                <a:ea typeface="Barlow Medium"/>
                <a:cs typeface="Barlow Medium"/>
                <a:sym typeface="Barlow Medium"/>
              </a:rPr>
              <a:t>RECEPTIONIST WEB</a:t>
            </a:r>
            <a:r>
              <a:rPr lang="ja" sz="1400">
                <a:solidFill>
                  <a:schemeClr val="dk1"/>
                </a:solidFill>
              </a:rPr>
              <a:t>画面</a:t>
            </a:r>
            <a:endParaRPr sz="1400">
              <a:solidFill>
                <a:schemeClr val="dk1"/>
              </a:solidFill>
            </a:endParaRPr>
          </a:p>
        </p:txBody>
      </p:sp>
      <p:sp>
        <p:nvSpPr>
          <p:cNvPr id="179" name="Google Shape;179;p22"/>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txBox="1"/>
          <p:nvPr/>
        </p:nvSpPr>
        <p:spPr>
          <a:xfrm>
            <a:off x="1101050" y="1302525"/>
            <a:ext cx="3328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1000">
                <a:latin typeface="Barlow Medium"/>
                <a:ea typeface="Barlow Medium"/>
                <a:cs typeface="Barlow Medium"/>
                <a:sym typeface="Barlow Medium"/>
              </a:rPr>
              <a:t>RECEPTIONIST Web</a:t>
            </a:r>
            <a:r>
              <a:rPr lang="ja" sz="1000">
                <a:latin typeface="Sawarabi Gothic"/>
                <a:ea typeface="Sawarabi Gothic"/>
                <a:cs typeface="Sawarabi Gothic"/>
                <a:sym typeface="Sawarabi Gothic"/>
              </a:rPr>
              <a:t>サイトからログインします。</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Barlow Medium"/>
                <a:ea typeface="Barlow Medium"/>
                <a:cs typeface="Barlow Medium"/>
                <a:sym typeface="Barlow Medium"/>
              </a:rPr>
              <a:t>URL：</a:t>
            </a:r>
            <a:r>
              <a:rPr lang="ja" sz="1000" u="sng">
                <a:solidFill>
                  <a:schemeClr val="hlink"/>
                </a:solidFill>
                <a:latin typeface="Barlow Medium"/>
                <a:ea typeface="Barlow Medium"/>
                <a:cs typeface="Barlow Medium"/>
                <a:sym typeface="Barlow Medium"/>
                <a:hlinkClick r:id="rId3"/>
              </a:rPr>
              <a:t>https://app.receptionist.jp/sign_in</a:t>
            </a:r>
            <a:r>
              <a:rPr lang="ja" sz="1000">
                <a:latin typeface="Sawarabi Gothic"/>
                <a:ea typeface="Sawarabi Gothic"/>
                <a:cs typeface="Sawarabi Gothic"/>
                <a:sym typeface="Sawarabi Gothic"/>
              </a:rPr>
              <a:t>　</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右上にある人型マークをクリックし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アカウント情報を選択します。</a:t>
            </a:r>
            <a:endParaRPr sz="1000">
              <a:latin typeface="Sawarabi Gothic"/>
              <a:ea typeface="Sawarabi Gothic"/>
              <a:cs typeface="Sawarabi Gothic"/>
              <a:sym typeface="Sawarabi Gothic"/>
            </a:endParaRPr>
          </a:p>
        </p:txBody>
      </p:sp>
      <p:sp>
        <p:nvSpPr>
          <p:cNvPr id="181" name="Google Shape;181;p22"/>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82" name="Google Shape;182;p22"/>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txBox="1"/>
          <p:nvPr/>
        </p:nvSpPr>
        <p:spPr>
          <a:xfrm>
            <a:off x="5219150" y="1302525"/>
            <a:ext cx="332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アカウント情報 右上にある編集をクリックします。</a:t>
            </a:r>
            <a:endParaRPr sz="1000">
              <a:latin typeface="Sawarabi Gothic"/>
              <a:ea typeface="Sawarabi Gothic"/>
              <a:cs typeface="Sawarabi Gothic"/>
              <a:sym typeface="Sawarabi Gothic"/>
            </a:endParaRPr>
          </a:p>
        </p:txBody>
      </p:sp>
      <p:sp>
        <p:nvSpPr>
          <p:cNvPr id="184" name="Google Shape;184;p22"/>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85" name="Google Shape;185;p22"/>
          <p:cNvPicPr preferRelativeResize="0"/>
          <p:nvPr/>
        </p:nvPicPr>
        <p:blipFill>
          <a:blip r:embed="rId4">
            <a:alphaModFix/>
          </a:blip>
          <a:stretch>
            <a:fillRect/>
          </a:stretch>
        </p:blipFill>
        <p:spPr>
          <a:xfrm>
            <a:off x="967763" y="2234875"/>
            <a:ext cx="3208124" cy="2333800"/>
          </a:xfrm>
          <a:prstGeom prst="rect">
            <a:avLst/>
          </a:prstGeom>
          <a:noFill/>
          <a:ln>
            <a:noFill/>
          </a:ln>
        </p:spPr>
      </p:pic>
      <p:pic>
        <p:nvPicPr>
          <p:cNvPr id="186" name="Google Shape;186;p22"/>
          <p:cNvPicPr preferRelativeResize="0"/>
          <p:nvPr/>
        </p:nvPicPr>
        <p:blipFill rotWithShape="1">
          <a:blip r:embed="rId5">
            <a:alphaModFix/>
          </a:blip>
          <a:srcRect b="60614"/>
          <a:stretch/>
        </p:blipFill>
        <p:spPr>
          <a:xfrm>
            <a:off x="5011400" y="2387275"/>
            <a:ext cx="3390651" cy="1164000"/>
          </a:xfrm>
          <a:prstGeom prst="rect">
            <a:avLst/>
          </a:prstGeom>
          <a:noFill/>
          <a:ln>
            <a:noFill/>
          </a:ln>
        </p:spPr>
      </p:pic>
      <p:sp>
        <p:nvSpPr>
          <p:cNvPr id="187" name="Google Shape;1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p:nvPr/>
        </p:nvSpPr>
        <p:spPr>
          <a:xfrm>
            <a:off x="571575" y="1252675"/>
            <a:ext cx="8118600" cy="29331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23"/>
          <p:cNvPicPr preferRelativeResize="0"/>
          <p:nvPr/>
        </p:nvPicPr>
        <p:blipFill>
          <a:blip r:embed="rId3">
            <a:alphaModFix/>
          </a:blip>
          <a:stretch>
            <a:fillRect/>
          </a:stretch>
        </p:blipFill>
        <p:spPr>
          <a:xfrm>
            <a:off x="4843550" y="1395988"/>
            <a:ext cx="2722450" cy="2646475"/>
          </a:xfrm>
          <a:prstGeom prst="rect">
            <a:avLst/>
          </a:prstGeom>
          <a:noFill/>
          <a:ln>
            <a:noFill/>
          </a:ln>
        </p:spPr>
      </p:pic>
      <p:sp>
        <p:nvSpPr>
          <p:cNvPr id="194" name="Google Shape;194;p23"/>
          <p:cNvSpPr txBox="1"/>
          <p:nvPr/>
        </p:nvSpPr>
        <p:spPr>
          <a:xfrm>
            <a:off x="1101050" y="1302525"/>
            <a:ext cx="36006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Barlow Medium"/>
                <a:ea typeface="Barlow Medium"/>
                <a:cs typeface="Barlow Medium"/>
                <a:sym typeface="Barlow Medium"/>
              </a:rPr>
              <a:t>Google Chat</a:t>
            </a:r>
            <a:r>
              <a:rPr lang="ja" sz="1000">
                <a:latin typeface="Sawarabi Gothic"/>
                <a:ea typeface="Sawarabi Gothic"/>
                <a:cs typeface="Sawarabi Gothic"/>
                <a:sym typeface="Sawarabi Gothic"/>
              </a:rPr>
              <a:t>から取得した情報を貼り付けます。</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a:t>
            </a:r>
            <a:r>
              <a:rPr lang="ja" sz="1000">
                <a:latin typeface="Barlow Medium"/>
                <a:ea typeface="Barlow Medium"/>
                <a:cs typeface="Barlow Medium"/>
                <a:sym typeface="Barlow Medium"/>
              </a:rPr>
              <a:t>Google Chat </a:t>
            </a:r>
            <a:r>
              <a:rPr lang="ja" sz="1000">
                <a:latin typeface="Sawarabi Gothic"/>
                <a:ea typeface="Sawarabi Gothic"/>
                <a:cs typeface="Sawarabi Gothic"/>
                <a:sym typeface="Sawarabi Gothic"/>
              </a:rPr>
              <a:t>通知先グループ</a:t>
            </a:r>
            <a:r>
              <a:rPr lang="ja" sz="1000">
                <a:latin typeface="Barlow Medium"/>
                <a:ea typeface="Barlow Medium"/>
                <a:cs typeface="Barlow Medium"/>
                <a:sym typeface="Barlow Medium"/>
              </a:rPr>
              <a:t>Webhook URL</a:t>
            </a:r>
            <a:endParaRPr sz="1000">
              <a:latin typeface="Barlow Medium"/>
              <a:ea typeface="Barlow Medium"/>
              <a:cs typeface="Barlow Medium"/>
              <a:sym typeface="Barlow Medium"/>
            </a:endParaRPr>
          </a:p>
          <a:p>
            <a:pPr marL="0" lvl="0" indent="0" algn="l" rtl="0">
              <a:spcBef>
                <a:spcPts val="0"/>
              </a:spcBef>
              <a:spcAft>
                <a:spcPts val="0"/>
              </a:spcAft>
              <a:buNone/>
            </a:pPr>
            <a:r>
              <a:rPr lang="ja" sz="1000">
                <a:latin typeface="Sawarabi Gothic"/>
                <a:ea typeface="Sawarabi Gothic"/>
                <a:cs typeface="Sawarabi Gothic"/>
                <a:sym typeface="Sawarabi Gothic"/>
              </a:rPr>
              <a:t>・</a:t>
            </a:r>
            <a:r>
              <a:rPr lang="ja" sz="1000">
                <a:latin typeface="Barlow Medium"/>
                <a:ea typeface="Barlow Medium"/>
                <a:cs typeface="Barlow Medium"/>
                <a:sym typeface="Barlow Medium"/>
              </a:rPr>
              <a:t>Google Chat </a:t>
            </a:r>
            <a:r>
              <a:rPr lang="ja" sz="1000">
                <a:latin typeface="Sawarabi Gothic"/>
                <a:ea typeface="Sawarabi Gothic"/>
                <a:cs typeface="Sawarabi Gothic"/>
                <a:sym typeface="Sawarabi Gothic"/>
              </a:rPr>
              <a:t>ユーザー名 (メールアドレス)</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必要に応じてアシスタント通知先の社員を入力します。</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※同じスペース内にいる方を選択してください。</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変更を保存するをクリックします。</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p:txBody>
      </p:sp>
      <p:sp>
        <p:nvSpPr>
          <p:cNvPr id="195" name="Google Shape;195;p23"/>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sp>
        <p:nvSpPr>
          <p:cNvPr id="196" name="Google Shape;196;p23"/>
          <p:cNvSpPr txBox="1">
            <a:spLocks noGrp="1"/>
          </p:cNvSpPr>
          <p:nvPr>
            <p:ph type="ctrTitle" idx="2"/>
          </p:nvPr>
        </p:nvSpPr>
        <p:spPr>
          <a:xfrm>
            <a:off x="4244300" y="4287625"/>
            <a:ext cx="4423500" cy="3756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ja"/>
              <a:t>ユーザーの情報変更は完了です。お疲れさまでした。</a:t>
            </a:r>
            <a:endParaRPr sz="1400">
              <a:solidFill>
                <a:schemeClr val="dk1"/>
              </a:solidFill>
              <a:latin typeface="Barlow"/>
              <a:ea typeface="Barlow"/>
              <a:cs typeface="Barlow"/>
              <a:sym typeface="Barlow"/>
            </a:endParaRPr>
          </a:p>
        </p:txBody>
      </p:sp>
      <p:sp>
        <p:nvSpPr>
          <p:cNvPr id="197" name="Google Shape;197;p23"/>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Medium"/>
                <a:ea typeface="Barlow Medium"/>
                <a:cs typeface="Barlow Medium"/>
                <a:sym typeface="Barlow Medium"/>
              </a:rPr>
              <a:t>4．RECEPTIONIST</a:t>
            </a:r>
            <a:r>
              <a:rPr lang="ja" sz="1720">
                <a:solidFill>
                  <a:schemeClr val="dk1"/>
                </a:solidFill>
                <a:latin typeface="Barlow"/>
                <a:ea typeface="Barlow"/>
                <a:cs typeface="Barlow"/>
                <a:sym typeface="Barlow"/>
              </a:rPr>
              <a:t>と</a:t>
            </a:r>
            <a:r>
              <a:rPr lang="ja" sz="1720">
                <a:solidFill>
                  <a:schemeClr val="dk1"/>
                </a:solidFill>
                <a:latin typeface="Barlow Medium"/>
                <a:ea typeface="Barlow Medium"/>
                <a:cs typeface="Barlow Medium"/>
                <a:sym typeface="Barlow Medium"/>
              </a:rPr>
              <a:t>Google Chat</a:t>
            </a:r>
            <a:r>
              <a:rPr lang="ja" sz="1720">
                <a:solidFill>
                  <a:schemeClr val="dk1"/>
                </a:solidFill>
                <a:latin typeface="Barlow"/>
                <a:ea typeface="Barlow"/>
                <a:cs typeface="Barlow"/>
                <a:sym typeface="Barlow"/>
              </a:rPr>
              <a:t>の連携</a:t>
            </a:r>
            <a:r>
              <a:rPr lang="ja" sz="1720">
                <a:solidFill>
                  <a:schemeClr val="dk1"/>
                </a:solidFill>
              </a:rPr>
              <a:t>（全員に行っていただく作業です）</a:t>
            </a:r>
            <a:endParaRPr/>
          </a:p>
        </p:txBody>
      </p:sp>
      <p:sp>
        <p:nvSpPr>
          <p:cNvPr id="198" name="Google Shape;198;p23"/>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ja">
                <a:latin typeface="Barlow Medium"/>
                <a:ea typeface="Barlow Medium"/>
                <a:cs typeface="Barlow Medium"/>
                <a:sym typeface="Barlow Medium"/>
              </a:rPr>
              <a:t>4-1 </a:t>
            </a:r>
            <a:r>
              <a:rPr lang="ja" sz="1400">
                <a:solidFill>
                  <a:schemeClr val="dk1"/>
                </a:solidFill>
                <a:latin typeface="Barlow Medium"/>
                <a:ea typeface="Barlow Medium"/>
                <a:cs typeface="Barlow Medium"/>
                <a:sym typeface="Barlow Medium"/>
              </a:rPr>
              <a:t>RECEPTIONIST WEB</a:t>
            </a:r>
            <a:r>
              <a:rPr lang="ja" sz="1400">
                <a:solidFill>
                  <a:schemeClr val="dk1"/>
                </a:solidFill>
              </a:rPr>
              <a:t>画面で来客通知を受け取るスペースとユーザーIDを連携する</a:t>
            </a:r>
            <a:endParaRPr sz="1400">
              <a:solidFill>
                <a:schemeClr val="dk1"/>
              </a:solidFill>
            </a:endParaRPr>
          </a:p>
          <a:p>
            <a:pPr marL="0" lvl="0" indent="0" algn="l" rtl="0">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Medium"/>
                <a:ea typeface="Barlow Medium"/>
                <a:cs typeface="Barlow Medium"/>
                <a:sym typeface="Barlow Medium"/>
              </a:rPr>
              <a:t>RECEPTIONIST WEB</a:t>
            </a:r>
            <a:r>
              <a:rPr lang="ja" sz="1400">
                <a:solidFill>
                  <a:schemeClr val="dk1"/>
                </a:solidFill>
              </a:rPr>
              <a:t>画面</a:t>
            </a:r>
            <a:endParaRPr sz="1400">
              <a:solidFill>
                <a:schemeClr val="dk1"/>
              </a:solidFill>
            </a:endParaRPr>
          </a:p>
        </p:txBody>
      </p:sp>
      <p:sp>
        <p:nvSpPr>
          <p:cNvPr id="199" name="Google Shape;19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はじめに</a:t>
            </a:r>
            <a:endParaRPr/>
          </a:p>
        </p:txBody>
      </p:sp>
      <p:sp>
        <p:nvSpPr>
          <p:cNvPr id="66" name="Google Shape;66;p14"/>
          <p:cNvSpPr txBox="1"/>
          <p:nvPr/>
        </p:nvSpPr>
        <p:spPr>
          <a:xfrm>
            <a:off x="353050" y="891275"/>
            <a:ext cx="8278500" cy="227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をご利用いただきありがとうございます。</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1200">
                <a:solidFill>
                  <a:srgbClr val="434343"/>
                </a:solidFill>
                <a:latin typeface="Sawarabi Gothic"/>
                <a:ea typeface="Sawarabi Gothic"/>
                <a:cs typeface="Sawarabi Gothic"/>
                <a:sym typeface="Sawarabi Gothic"/>
              </a:rPr>
              <a:t>この『一般社員のユーザー情報変更マニュアル（連携先</a:t>
            </a:r>
            <a:r>
              <a:rPr lang="ja" sz="1200">
                <a:solidFill>
                  <a:srgbClr val="434343"/>
                </a:solidFill>
                <a:latin typeface="Barlow"/>
                <a:ea typeface="Barlow"/>
                <a:cs typeface="Barlow"/>
                <a:sym typeface="Barlow"/>
              </a:rPr>
              <a:t>：Google Chat</a:t>
            </a:r>
            <a:r>
              <a:rPr lang="ja" sz="1200">
                <a:solidFill>
                  <a:srgbClr val="434343"/>
                </a:solidFill>
                <a:latin typeface="Sawarabi Gothic"/>
                <a:ea typeface="Sawarabi Gothic"/>
                <a:cs typeface="Sawarabi Gothic"/>
                <a:sym typeface="Sawarabi Gothic"/>
              </a:rPr>
              <a:t>版）』は</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1200">
                <a:solidFill>
                  <a:srgbClr val="434343"/>
                </a:solidFill>
                <a:latin typeface="Sawarabi Gothic"/>
                <a:ea typeface="Sawarabi Gothic"/>
                <a:cs typeface="Sawarabi Gothic"/>
                <a:sym typeface="Sawarabi Gothic"/>
              </a:rPr>
              <a:t>スムーズに受付時の来客通知を受け取ることができるようにまとめております。</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1200">
                <a:solidFill>
                  <a:srgbClr val="434343"/>
                </a:solidFill>
                <a:latin typeface="Sawarabi Gothic"/>
                <a:ea typeface="Sawarabi Gothic"/>
                <a:cs typeface="Sawarabi Gothic"/>
                <a:sym typeface="Sawarabi Gothic"/>
              </a:rPr>
              <a:t>入社タイミングや組織変更の際にお役立てください。</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endParaRPr sz="1200">
              <a:solidFill>
                <a:srgbClr val="434343"/>
              </a:solidFill>
              <a:latin typeface="Barlow"/>
              <a:ea typeface="Barlow"/>
              <a:cs typeface="Barlow"/>
              <a:sym typeface="Barlow"/>
            </a:endParaRPr>
          </a:p>
          <a:p>
            <a:pPr marL="0" lvl="0" indent="0" algn="l" rtl="0">
              <a:spcBef>
                <a:spcPts val="0"/>
              </a:spcBef>
              <a:spcAft>
                <a:spcPts val="0"/>
              </a:spcAft>
              <a:buNone/>
            </a:pPr>
            <a:endParaRPr sz="1200">
              <a:solidFill>
                <a:srgbClr val="434343"/>
              </a:solidFill>
              <a:latin typeface="Barlow"/>
              <a:ea typeface="Barlow"/>
              <a:cs typeface="Barlow"/>
              <a:sym typeface="Barlow"/>
            </a:endParaRPr>
          </a:p>
          <a:p>
            <a:pPr marL="0" lvl="0" indent="0" algn="ctr" rtl="0">
              <a:spcBef>
                <a:spcPts val="0"/>
              </a:spcBef>
              <a:spcAft>
                <a:spcPts val="0"/>
              </a:spcAft>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管理者様へ</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400">
                <a:solidFill>
                  <a:srgbClr val="434343"/>
                </a:solidFill>
                <a:latin typeface="Sawarabi Gothic"/>
                <a:ea typeface="Sawarabi Gothic"/>
                <a:cs typeface="Sawarabi Gothic"/>
                <a:sym typeface="Sawarabi Gothic"/>
              </a:rPr>
              <a:t>　</a:t>
            </a:r>
            <a:endParaRPr sz="4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1200">
                <a:solidFill>
                  <a:srgbClr val="434343"/>
                </a:solidFill>
                <a:latin typeface="Barlow"/>
                <a:ea typeface="Barlow"/>
                <a:cs typeface="Barlow"/>
                <a:sym typeface="Barlow"/>
              </a:rPr>
              <a:t>Google Chat</a:t>
            </a:r>
            <a:r>
              <a:rPr lang="ja" sz="1200">
                <a:solidFill>
                  <a:srgbClr val="434343"/>
                </a:solidFill>
                <a:latin typeface="Sawarabi Gothic"/>
                <a:ea typeface="Sawarabi Gothic"/>
                <a:cs typeface="Sawarabi Gothic"/>
                <a:sym typeface="Sawarabi Gothic"/>
              </a:rPr>
              <a:t>は権限付与の内容によって表示画面や作業範囲が異なります。</a:t>
            </a:r>
            <a:endParaRPr sz="1200">
              <a:solidFill>
                <a:srgbClr val="434343"/>
              </a:solidFill>
              <a:latin typeface="Sawarabi Gothic"/>
              <a:ea typeface="Sawarabi Gothic"/>
              <a:cs typeface="Sawarabi Gothic"/>
              <a:sym typeface="Sawarabi Gothic"/>
            </a:endParaRPr>
          </a:p>
          <a:p>
            <a:pPr marL="0" lvl="0" indent="0" algn="ctr" rtl="0">
              <a:spcBef>
                <a:spcPts val="0"/>
              </a:spcBef>
              <a:spcAft>
                <a:spcPts val="0"/>
              </a:spcAft>
              <a:buNone/>
            </a:pPr>
            <a:r>
              <a:rPr lang="ja" sz="1200">
                <a:solidFill>
                  <a:srgbClr val="434343"/>
                </a:solidFill>
                <a:latin typeface="Sawarabi Gothic"/>
                <a:ea typeface="Sawarabi Gothic"/>
                <a:cs typeface="Sawarabi Gothic"/>
                <a:sym typeface="Sawarabi Gothic"/>
              </a:rPr>
              <a:t>貴社の運用フローに沿って適宜編集をお願いします。</a:t>
            </a:r>
            <a:endParaRPr sz="1200">
              <a:solidFill>
                <a:srgbClr val="434343"/>
              </a:solidFill>
              <a:latin typeface="Sawarabi Gothic"/>
              <a:ea typeface="Sawarabi Gothic"/>
              <a:cs typeface="Sawarabi Gothic"/>
              <a:sym typeface="Sawarabi Gothic"/>
            </a:endParaRPr>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971600" y="2550600"/>
            <a:ext cx="5877000" cy="2436300"/>
          </a:xfrm>
          <a:prstGeom prst="roundRect">
            <a:avLst>
              <a:gd name="adj" fmla="val 5962"/>
            </a:avLst>
          </a:prstGeom>
          <a:noFill/>
          <a:ln w="9525" cap="flat" cmpd="sng">
            <a:solidFill>
              <a:srgbClr val="53AA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971600" y="705325"/>
            <a:ext cx="5877000" cy="1780200"/>
          </a:xfrm>
          <a:prstGeom prst="roundRect">
            <a:avLst>
              <a:gd name="adj" fmla="val 6800"/>
            </a:avLst>
          </a:prstGeom>
          <a:noFill/>
          <a:ln w="9525" cap="flat" cmpd="sng">
            <a:solidFill>
              <a:srgbClr val="53AA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もくじ</a:t>
            </a:r>
            <a:endParaRPr/>
          </a:p>
        </p:txBody>
      </p:sp>
      <p:sp>
        <p:nvSpPr>
          <p:cNvPr id="75" name="Google Shape;75;p15"/>
          <p:cNvSpPr txBox="1"/>
          <p:nvPr/>
        </p:nvSpPr>
        <p:spPr>
          <a:xfrm>
            <a:off x="1853525" y="1069600"/>
            <a:ext cx="46431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Barlow Medium"/>
                <a:ea typeface="Barlow Medium"/>
                <a:cs typeface="Barlow Medium"/>
                <a:sym typeface="Barlow Medium"/>
              </a:rPr>
              <a:t>1.  </a:t>
            </a:r>
            <a:r>
              <a:rPr lang="ja">
                <a:latin typeface="Sawarabi Gothic"/>
                <a:ea typeface="Sawarabi Gothic"/>
                <a:cs typeface="Sawarabi Gothic"/>
                <a:sym typeface="Sawarabi Gothic"/>
              </a:rPr>
              <a:t>来客通知用のスペースを整える</a:t>
            </a:r>
            <a:endParaRPr>
              <a:latin typeface="Sawarabi Gothic"/>
              <a:ea typeface="Sawarabi Gothic"/>
              <a:cs typeface="Sawarabi Gothic"/>
              <a:sym typeface="Sawarabi Gothic"/>
            </a:endParaRPr>
          </a:p>
          <a:p>
            <a:pPr marL="0" lvl="0" indent="0" algn="l" rtl="0">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marL="0" lvl="0" indent="0" algn="l" rtl="0">
              <a:spcBef>
                <a:spcPts val="0"/>
              </a:spcBef>
              <a:spcAft>
                <a:spcPts val="0"/>
              </a:spcAft>
              <a:buNone/>
            </a:pPr>
            <a:r>
              <a:rPr lang="ja" sz="1200">
                <a:latin typeface="Barlow Medium"/>
                <a:ea typeface="Barlow Medium"/>
                <a:cs typeface="Barlow Medium"/>
                <a:sym typeface="Barlow Medium"/>
              </a:rPr>
              <a:t>　a)  </a:t>
            </a:r>
            <a:r>
              <a:rPr lang="ja" sz="1200">
                <a:latin typeface="Sawarabi Gothic"/>
                <a:ea typeface="Sawarabi Gothic"/>
                <a:cs typeface="Sawarabi Gothic"/>
                <a:sym typeface="Sawarabi Gothic"/>
              </a:rPr>
              <a:t>参加すべきスペースがない場合</a:t>
            </a:r>
            <a:endParaRPr sz="12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　　</a:t>
            </a:r>
            <a:r>
              <a:rPr lang="ja" sz="1000">
                <a:latin typeface="Barlow Medium"/>
                <a:ea typeface="Barlow Medium"/>
                <a:cs typeface="Barlow Medium"/>
                <a:sym typeface="Barlow Medium"/>
              </a:rPr>
              <a:t>a-1 </a:t>
            </a:r>
            <a:r>
              <a:rPr lang="ja" sz="1000">
                <a:latin typeface="Sawarabi Gothic"/>
                <a:ea typeface="Sawarabi Gothic"/>
                <a:cs typeface="Sawarabi Gothic"/>
                <a:sym typeface="Sawarabi Gothic"/>
              </a:rPr>
              <a:t>来客通知用のスペースを作成し社員を追加する</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　　</a:t>
            </a:r>
            <a:r>
              <a:rPr lang="ja" sz="1000">
                <a:latin typeface="Barlow Medium"/>
                <a:ea typeface="Barlow Medium"/>
                <a:cs typeface="Barlow Medium"/>
                <a:sym typeface="Barlow Medium"/>
              </a:rPr>
              <a:t>a-2 </a:t>
            </a:r>
            <a:r>
              <a:rPr lang="ja" sz="1000">
                <a:latin typeface="Sawarabi Gothic"/>
                <a:ea typeface="Sawarabi Gothic"/>
                <a:cs typeface="Sawarabi Gothic"/>
                <a:sym typeface="Sawarabi Gothic"/>
              </a:rPr>
              <a:t>着信</a:t>
            </a:r>
            <a:r>
              <a:rPr lang="ja" sz="1000">
                <a:latin typeface="Barlow Medium"/>
                <a:ea typeface="Barlow Medium"/>
                <a:cs typeface="Barlow Medium"/>
                <a:sym typeface="Barlow Medium"/>
              </a:rPr>
              <a:t>Webhook</a:t>
            </a:r>
            <a:r>
              <a:rPr lang="ja" sz="1000">
                <a:latin typeface="Sawarabi Gothic"/>
                <a:ea typeface="Sawarabi Gothic"/>
                <a:cs typeface="Sawarabi Gothic"/>
                <a:sym typeface="Sawarabi Gothic"/>
              </a:rPr>
              <a:t>を作成する</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6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marL="0" lvl="0" indent="0" algn="l" rtl="0">
              <a:spcBef>
                <a:spcPts val="0"/>
              </a:spcBef>
              <a:spcAft>
                <a:spcPts val="0"/>
              </a:spcAft>
              <a:buNone/>
            </a:pPr>
            <a:r>
              <a:rPr lang="ja" sz="1200">
                <a:latin typeface="Sawarabi Gothic"/>
                <a:ea typeface="Sawarabi Gothic"/>
                <a:cs typeface="Sawarabi Gothic"/>
                <a:sym typeface="Sawarabi Gothic"/>
              </a:rPr>
              <a:t>　</a:t>
            </a:r>
            <a:r>
              <a:rPr lang="ja" sz="1200">
                <a:latin typeface="Barlow Medium"/>
                <a:ea typeface="Barlow Medium"/>
                <a:cs typeface="Barlow Medium"/>
                <a:sym typeface="Barlow Medium"/>
              </a:rPr>
              <a:t>b) </a:t>
            </a:r>
            <a:r>
              <a:rPr lang="ja" sz="1200">
                <a:latin typeface="Sawarabi Gothic"/>
                <a:ea typeface="Sawarabi Gothic"/>
                <a:cs typeface="Sawarabi Gothic"/>
                <a:sym typeface="Sawarabi Gothic"/>
              </a:rPr>
              <a:t>参加すべきスペースがある場合　</a:t>
            </a:r>
            <a:endParaRPr sz="1200">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Medium"/>
                <a:ea typeface="Barlow Medium"/>
                <a:cs typeface="Barlow Medium"/>
                <a:sym typeface="Barlow Medium"/>
              </a:rPr>
              <a:t>b-1 </a:t>
            </a:r>
            <a:r>
              <a:rPr lang="ja" sz="1000">
                <a:latin typeface="Sawarabi Gothic"/>
                <a:ea typeface="Sawarabi Gothic"/>
                <a:cs typeface="Sawarabi Gothic"/>
                <a:sym typeface="Sawarabi Gothic"/>
              </a:rPr>
              <a:t>スペースに社員を追加する</a:t>
            </a:r>
            <a:endParaRPr sz="1200">
              <a:latin typeface="Sawarabi Gothic"/>
              <a:ea typeface="Sawarabi Gothic"/>
              <a:cs typeface="Sawarabi Gothic"/>
              <a:sym typeface="Sawarabi Gothic"/>
            </a:endParaRPr>
          </a:p>
        </p:txBody>
      </p:sp>
      <p:sp>
        <p:nvSpPr>
          <p:cNvPr id="76" name="Google Shape;76;p15"/>
          <p:cNvSpPr txBox="1"/>
          <p:nvPr/>
        </p:nvSpPr>
        <p:spPr>
          <a:xfrm>
            <a:off x="1038300" y="745600"/>
            <a:ext cx="48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Sawarabi Gothic"/>
                <a:ea typeface="Sawarabi Gothic"/>
                <a:cs typeface="Sawarabi Gothic"/>
                <a:sym typeface="Sawarabi Gothic"/>
              </a:rPr>
              <a:t>● </a:t>
            </a:r>
            <a:r>
              <a:rPr lang="ja">
                <a:solidFill>
                  <a:schemeClr val="dk1"/>
                </a:solidFill>
                <a:latin typeface="Sawarabi Gothic"/>
                <a:ea typeface="Sawarabi Gothic"/>
                <a:cs typeface="Sawarabi Gothic"/>
                <a:sym typeface="Sawarabi Gothic"/>
              </a:rPr>
              <a:t>スペースの代表者の方が行う作業</a:t>
            </a:r>
            <a:endParaRPr>
              <a:solidFill>
                <a:schemeClr val="dk1"/>
              </a:solidFill>
              <a:latin typeface="Sawarabi Gothic"/>
              <a:ea typeface="Sawarabi Gothic"/>
              <a:cs typeface="Sawarabi Gothic"/>
              <a:sym typeface="Sawarabi Gothic"/>
            </a:endParaRPr>
          </a:p>
        </p:txBody>
      </p:sp>
      <p:sp>
        <p:nvSpPr>
          <p:cNvPr id="77" name="Google Shape;77;p15"/>
          <p:cNvSpPr txBox="1"/>
          <p:nvPr/>
        </p:nvSpPr>
        <p:spPr>
          <a:xfrm>
            <a:off x="1038300" y="2564875"/>
            <a:ext cx="285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chemeClr val="dk1"/>
                </a:solidFill>
                <a:latin typeface="Sawarabi Gothic"/>
                <a:ea typeface="Sawarabi Gothic"/>
                <a:cs typeface="Sawarabi Gothic"/>
                <a:sym typeface="Sawarabi Gothic"/>
              </a:rPr>
              <a:t>● 全員が行う作業</a:t>
            </a:r>
            <a:endParaRPr>
              <a:latin typeface="Sawarabi Gothic"/>
              <a:ea typeface="Sawarabi Gothic"/>
              <a:cs typeface="Sawarabi Gothic"/>
              <a:sym typeface="Sawarabi Gothic"/>
            </a:endParaRPr>
          </a:p>
        </p:txBody>
      </p:sp>
      <p:pic>
        <p:nvPicPr>
          <p:cNvPr id="78" name="Google Shape;78;p15"/>
          <p:cNvPicPr preferRelativeResize="0"/>
          <p:nvPr/>
        </p:nvPicPr>
        <p:blipFill>
          <a:blip r:embed="rId3">
            <a:alphaModFix/>
          </a:blip>
          <a:stretch>
            <a:fillRect/>
          </a:stretch>
        </p:blipFill>
        <p:spPr>
          <a:xfrm>
            <a:off x="1314063" y="4112158"/>
            <a:ext cx="682975" cy="682349"/>
          </a:xfrm>
          <a:prstGeom prst="rect">
            <a:avLst/>
          </a:prstGeom>
          <a:noFill/>
          <a:ln>
            <a:noFill/>
          </a:ln>
        </p:spPr>
      </p:pic>
      <p:pic>
        <p:nvPicPr>
          <p:cNvPr id="79" name="Google Shape;79;p15"/>
          <p:cNvPicPr preferRelativeResize="0"/>
          <p:nvPr/>
        </p:nvPicPr>
        <p:blipFill>
          <a:blip r:embed="rId4">
            <a:alphaModFix/>
          </a:blip>
          <a:stretch>
            <a:fillRect/>
          </a:stretch>
        </p:blipFill>
        <p:spPr>
          <a:xfrm>
            <a:off x="1459675" y="1160499"/>
            <a:ext cx="393850" cy="409910"/>
          </a:xfrm>
          <a:prstGeom prst="rect">
            <a:avLst/>
          </a:prstGeom>
          <a:noFill/>
          <a:ln>
            <a:noFill/>
          </a:ln>
        </p:spPr>
      </p:pic>
      <p:pic>
        <p:nvPicPr>
          <p:cNvPr id="80" name="Google Shape;80;p15"/>
          <p:cNvPicPr preferRelativeResize="0"/>
          <p:nvPr/>
        </p:nvPicPr>
        <p:blipFill>
          <a:blip r:embed="rId4">
            <a:alphaModFix/>
          </a:blip>
          <a:stretch>
            <a:fillRect/>
          </a:stretch>
        </p:blipFill>
        <p:spPr>
          <a:xfrm>
            <a:off x="1458625" y="3085324"/>
            <a:ext cx="393850" cy="409910"/>
          </a:xfrm>
          <a:prstGeom prst="rect">
            <a:avLst/>
          </a:prstGeom>
          <a:noFill/>
          <a:ln>
            <a:noFill/>
          </a:ln>
        </p:spPr>
      </p:pic>
      <p:sp>
        <p:nvSpPr>
          <p:cNvPr id="81" name="Google Shape;81;p15"/>
          <p:cNvSpPr txBox="1"/>
          <p:nvPr/>
        </p:nvSpPr>
        <p:spPr>
          <a:xfrm>
            <a:off x="1853525" y="2965075"/>
            <a:ext cx="42255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chemeClr val="dk1"/>
                </a:solidFill>
                <a:latin typeface="Barlow Medium"/>
                <a:ea typeface="Barlow Medium"/>
                <a:cs typeface="Barlow Medium"/>
                <a:sym typeface="Barlow Medium"/>
              </a:rPr>
              <a:t>2. </a:t>
            </a:r>
            <a:r>
              <a:rPr lang="ja">
                <a:solidFill>
                  <a:schemeClr val="dk1"/>
                </a:solidFill>
                <a:latin typeface="Sawarabi Gothic"/>
                <a:ea typeface="Sawarabi Gothic"/>
                <a:cs typeface="Sawarabi Gothic"/>
                <a:sym typeface="Sawarabi Gothic"/>
              </a:rPr>
              <a:t>旧 来客通知先スペースから退出する</a:t>
            </a:r>
            <a:endParaRPr>
              <a:solidFill>
                <a:schemeClr val="dk1"/>
              </a:solidFill>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Medium"/>
                <a:ea typeface="Barlow Medium"/>
                <a:cs typeface="Barlow Medium"/>
                <a:sym typeface="Barlow Medium"/>
              </a:rPr>
              <a:t>2-1 </a:t>
            </a:r>
            <a:r>
              <a:rPr lang="ja" sz="1000">
                <a:solidFill>
                  <a:schemeClr val="dk1"/>
                </a:solidFill>
                <a:latin typeface="Sawarabi Gothic"/>
                <a:ea typeface="Sawarabi Gothic"/>
                <a:cs typeface="Sawarabi Gothic"/>
                <a:sym typeface="Sawarabi Gothic"/>
              </a:rPr>
              <a:t>旧来客通知先スペースから退出する</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None/>
            </a:pP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a:solidFill>
                  <a:schemeClr val="dk1"/>
                </a:solidFill>
                <a:latin typeface="Barlow Medium"/>
                <a:ea typeface="Barlow Medium"/>
                <a:cs typeface="Barlow Medium"/>
                <a:sym typeface="Barlow Medium"/>
              </a:rPr>
              <a:t>3. </a:t>
            </a:r>
            <a:r>
              <a:rPr lang="ja">
                <a:solidFill>
                  <a:schemeClr val="dk1"/>
                </a:solidFill>
                <a:latin typeface="Sawarabi Gothic"/>
                <a:ea typeface="Sawarabi Gothic"/>
                <a:cs typeface="Sawarabi Gothic"/>
                <a:sym typeface="Sawarabi Gothic"/>
              </a:rPr>
              <a:t>連携に必要な情報を取得する</a:t>
            </a:r>
            <a:endParaRPr>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Medium"/>
                <a:ea typeface="Barlow Medium"/>
                <a:cs typeface="Barlow Medium"/>
                <a:sym typeface="Barlow Medium"/>
              </a:rPr>
              <a:t>3-1 </a:t>
            </a:r>
            <a:r>
              <a:rPr lang="ja" sz="1000">
                <a:solidFill>
                  <a:schemeClr val="dk1"/>
                </a:solidFill>
                <a:latin typeface="Sawarabi Gothic"/>
                <a:ea typeface="Sawarabi Gothic"/>
                <a:cs typeface="Sawarabi Gothic"/>
                <a:sym typeface="Sawarabi Gothic"/>
              </a:rPr>
              <a:t>来客通知を受け取るスペースの</a:t>
            </a:r>
            <a:r>
              <a:rPr lang="ja" sz="1000">
                <a:solidFill>
                  <a:schemeClr val="dk1"/>
                </a:solidFill>
                <a:latin typeface="Barlow Medium"/>
                <a:ea typeface="Barlow Medium"/>
                <a:cs typeface="Barlow Medium"/>
                <a:sym typeface="Barlow Medium"/>
              </a:rPr>
              <a:t>URL</a:t>
            </a:r>
            <a:r>
              <a:rPr lang="ja" sz="1000">
                <a:solidFill>
                  <a:schemeClr val="dk1"/>
                </a:solidFill>
                <a:latin typeface="Sawarabi Gothic"/>
                <a:ea typeface="Sawarabi Gothic"/>
                <a:cs typeface="Sawarabi Gothic"/>
                <a:sym typeface="Sawarabi Gothic"/>
              </a:rPr>
              <a:t>を取得する</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Medium"/>
                <a:ea typeface="Barlow Medium"/>
                <a:cs typeface="Barlow Medium"/>
                <a:sym typeface="Barlow Medium"/>
              </a:rPr>
              <a:t>3-2 </a:t>
            </a:r>
            <a:r>
              <a:rPr lang="ja" sz="1000">
                <a:solidFill>
                  <a:schemeClr val="dk1"/>
                </a:solidFill>
                <a:latin typeface="Sawarabi Gothic"/>
                <a:ea typeface="Sawarabi Gothic"/>
                <a:cs typeface="Sawarabi Gothic"/>
                <a:sym typeface="Sawarabi Gothic"/>
              </a:rPr>
              <a:t>ご自身、アシスタントの</a:t>
            </a:r>
            <a:r>
              <a:rPr lang="ja" sz="1000">
                <a:solidFill>
                  <a:schemeClr val="dk1"/>
                </a:solidFill>
                <a:latin typeface="Barlow Medium"/>
                <a:ea typeface="Barlow Medium"/>
                <a:cs typeface="Barlow Medium"/>
                <a:sym typeface="Barlow Medium"/>
              </a:rPr>
              <a:t>Google</a:t>
            </a:r>
            <a:r>
              <a:rPr lang="ja" sz="1000">
                <a:solidFill>
                  <a:schemeClr val="dk1"/>
                </a:solidFill>
                <a:latin typeface="Sawarabi Gothic"/>
                <a:ea typeface="Sawarabi Gothic"/>
                <a:cs typeface="Sawarabi Gothic"/>
                <a:sym typeface="Sawarabi Gothic"/>
              </a:rPr>
              <a:t>ユーザー</a:t>
            </a:r>
            <a:r>
              <a:rPr lang="ja" sz="1000">
                <a:solidFill>
                  <a:schemeClr val="dk1"/>
                </a:solidFill>
                <a:latin typeface="Barlow Medium"/>
                <a:ea typeface="Barlow Medium"/>
                <a:cs typeface="Barlow Medium"/>
                <a:sym typeface="Barlow Medium"/>
              </a:rPr>
              <a:t>ID</a:t>
            </a:r>
            <a:r>
              <a:rPr lang="ja" sz="1000">
                <a:solidFill>
                  <a:schemeClr val="dk1"/>
                </a:solidFill>
                <a:latin typeface="Sawarabi Gothic"/>
                <a:ea typeface="Sawarabi Gothic"/>
                <a:cs typeface="Sawarabi Gothic"/>
                <a:sym typeface="Sawarabi Gothic"/>
              </a:rPr>
              <a:t>を取得する</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a:solidFill>
                  <a:schemeClr val="dk1"/>
                </a:solidFill>
                <a:latin typeface="Barlow Medium"/>
                <a:ea typeface="Barlow Medium"/>
                <a:cs typeface="Barlow Medium"/>
                <a:sym typeface="Barlow Medium"/>
              </a:rPr>
              <a:t>4. RECEPTIONIST</a:t>
            </a:r>
            <a:r>
              <a:rPr lang="ja">
                <a:solidFill>
                  <a:schemeClr val="dk1"/>
                </a:solidFill>
                <a:latin typeface="Sawarabi Gothic"/>
                <a:ea typeface="Sawarabi Gothic"/>
                <a:cs typeface="Sawarabi Gothic"/>
                <a:sym typeface="Sawarabi Gothic"/>
              </a:rPr>
              <a:t>と</a:t>
            </a:r>
            <a:r>
              <a:rPr lang="ja">
                <a:solidFill>
                  <a:schemeClr val="dk1"/>
                </a:solidFill>
                <a:latin typeface="Barlow Medium"/>
                <a:ea typeface="Barlow Medium"/>
                <a:cs typeface="Barlow Medium"/>
                <a:sym typeface="Barlow Medium"/>
              </a:rPr>
              <a:t>Google Chat</a:t>
            </a:r>
            <a:r>
              <a:rPr lang="ja">
                <a:solidFill>
                  <a:schemeClr val="dk1"/>
                </a:solidFill>
                <a:latin typeface="Sawarabi Gothic"/>
                <a:ea typeface="Sawarabi Gothic"/>
                <a:cs typeface="Sawarabi Gothic"/>
                <a:sym typeface="Sawarabi Gothic"/>
              </a:rPr>
              <a:t>を連携する</a:t>
            </a:r>
            <a:endParaRPr>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Medium"/>
                <a:ea typeface="Barlow Medium"/>
                <a:cs typeface="Barlow Medium"/>
                <a:sym typeface="Barlow Medium"/>
              </a:rPr>
              <a:t>4-1 RECEPTIONIST</a:t>
            </a:r>
            <a:r>
              <a:rPr lang="ja" sz="1000">
                <a:solidFill>
                  <a:schemeClr val="dk1"/>
                </a:solidFill>
                <a:latin typeface="Sawarabi Gothic"/>
                <a:ea typeface="Sawarabi Gothic"/>
                <a:cs typeface="Sawarabi Gothic"/>
                <a:sym typeface="Sawarabi Gothic"/>
              </a:rPr>
              <a:t>管理画面で設定を行う　</a:t>
            </a:r>
            <a:endParaRPr sz="1000">
              <a:solidFill>
                <a:schemeClr val="dk1"/>
              </a:solidFill>
              <a:latin typeface="Sawarabi Gothic"/>
              <a:ea typeface="Sawarabi Gothic"/>
              <a:cs typeface="Sawarabi Gothic"/>
              <a:sym typeface="Sawarabi Gothic"/>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5240750" y="2076775"/>
            <a:ext cx="2898350" cy="2209875"/>
          </a:xfrm>
          <a:prstGeom prst="rect">
            <a:avLst/>
          </a:prstGeom>
          <a:noFill/>
          <a:ln>
            <a:noFill/>
          </a:ln>
        </p:spPr>
      </p:pic>
      <p:sp>
        <p:nvSpPr>
          <p:cNvPr id="89" name="Google Shape;89;p16"/>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7558"/>
              <a:buFont typeface="Arial"/>
              <a:buNone/>
            </a:pPr>
            <a:r>
              <a:rPr lang="ja" sz="1720">
                <a:solidFill>
                  <a:schemeClr val="dk1"/>
                </a:solidFill>
                <a:latin typeface="Barlow Medium"/>
                <a:ea typeface="Barlow Medium"/>
                <a:cs typeface="Barlow Medium"/>
                <a:sym typeface="Barlow Medium"/>
              </a:rPr>
              <a:t>１．</a:t>
            </a:r>
            <a:r>
              <a:rPr lang="ja" sz="1720">
                <a:solidFill>
                  <a:schemeClr val="dk1"/>
                </a:solidFill>
              </a:rPr>
              <a:t>来客通知用のスペースを整える（スペースの代表者のみが行う作業です）</a:t>
            </a:r>
            <a:endParaRPr/>
          </a:p>
        </p:txBody>
      </p:sp>
      <p:sp>
        <p:nvSpPr>
          <p:cNvPr id="90" name="Google Shape;90;p16"/>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a:ea typeface="Barlow"/>
                <a:cs typeface="Barlow"/>
                <a:sym typeface="Barlow"/>
              </a:rPr>
              <a:t>a)  </a:t>
            </a:r>
            <a:r>
              <a:rPr lang="ja"/>
              <a:t>参加すべき来客通知用スペースがない場合</a:t>
            </a:r>
            <a:endParaRPr/>
          </a:p>
          <a:p>
            <a:pPr marL="0" lvl="0" indent="0" algn="l" rtl="0">
              <a:spcBef>
                <a:spcPts val="0"/>
              </a:spcBef>
              <a:spcAft>
                <a:spcPts val="0"/>
              </a:spcAft>
              <a:buNone/>
            </a:pPr>
            <a:r>
              <a:rPr lang="ja">
                <a:latin typeface="Barlow"/>
                <a:ea typeface="Barlow"/>
                <a:cs typeface="Barlow"/>
                <a:sym typeface="Barlow"/>
              </a:rPr>
              <a:t>a-1 </a:t>
            </a:r>
            <a:r>
              <a:rPr lang="ja" sz="1400">
                <a:solidFill>
                  <a:schemeClr val="dk1"/>
                </a:solidFill>
              </a:rPr>
              <a:t>来客通知用のスペースを作成し、参加者を追加する</a:t>
            </a:r>
            <a:endParaRPr/>
          </a:p>
        </p:txBody>
      </p:sp>
      <p:sp>
        <p:nvSpPr>
          <p:cNvPr id="91" name="Google Shape;91;p16"/>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latin typeface="Barlow Medium"/>
                <a:ea typeface="Barlow Medium"/>
                <a:cs typeface="Barlow Medium"/>
                <a:sym typeface="Barlow Medium"/>
              </a:rPr>
              <a:t>Google Chat</a:t>
            </a:r>
            <a:r>
              <a:rPr lang="ja" sz="1000">
                <a:latin typeface="Sawarabi Gothic"/>
                <a:ea typeface="Sawarabi Gothic"/>
                <a:cs typeface="Sawarabi Gothic"/>
                <a:sym typeface="Sawarabi Gothic"/>
              </a:rPr>
              <a:t>を開きます。</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スペース横にある”＋”をクリックし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スペースの作成をクリックします。</a:t>
            </a:r>
            <a:endParaRPr sz="1000">
              <a:latin typeface="Sawarabi Gothic"/>
              <a:ea typeface="Sawarabi Gothic"/>
              <a:cs typeface="Sawarabi Gothic"/>
              <a:sym typeface="Sawarabi Gothic"/>
            </a:endParaRPr>
          </a:p>
        </p:txBody>
      </p:sp>
      <p:sp>
        <p:nvSpPr>
          <p:cNvPr id="93" name="Google Shape;93;p16"/>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94" name="Google Shape;94;p16"/>
          <p:cNvSpPr txBox="1"/>
          <p:nvPr/>
        </p:nvSpPr>
        <p:spPr>
          <a:xfrm>
            <a:off x="5219150" y="1277882"/>
            <a:ext cx="3328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スペース名と説明（省略可）を入力し、</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スペースに参加するメンバーを入力します。</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作成をクリックします。</a:t>
            </a:r>
            <a:endParaRPr sz="1000">
              <a:latin typeface="Sawarabi Gothic"/>
              <a:ea typeface="Sawarabi Gothic"/>
              <a:cs typeface="Sawarabi Gothic"/>
              <a:sym typeface="Sawarabi Gothic"/>
            </a:endParaRPr>
          </a:p>
        </p:txBody>
      </p:sp>
      <p:sp>
        <p:nvSpPr>
          <p:cNvPr id="95" name="Google Shape;95;p16"/>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96" name="Google Shape;96;p16"/>
          <p:cNvPicPr preferRelativeResize="0"/>
          <p:nvPr/>
        </p:nvPicPr>
        <p:blipFill>
          <a:blip r:embed="rId4">
            <a:alphaModFix/>
          </a:blip>
          <a:stretch>
            <a:fillRect/>
          </a:stretch>
        </p:blipFill>
        <p:spPr>
          <a:xfrm>
            <a:off x="757612" y="2082475"/>
            <a:ext cx="3628426" cy="1708525"/>
          </a:xfrm>
          <a:prstGeom prst="rect">
            <a:avLst/>
          </a:prstGeom>
          <a:noFill/>
          <a:ln>
            <a:noFill/>
          </a:ln>
        </p:spPr>
      </p:pic>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7558"/>
              <a:buFont typeface="Arial"/>
              <a:buNone/>
            </a:pPr>
            <a:r>
              <a:rPr lang="ja" sz="1720">
                <a:solidFill>
                  <a:schemeClr val="dk1"/>
                </a:solidFill>
                <a:latin typeface="Barlow Medium"/>
                <a:ea typeface="Barlow Medium"/>
                <a:cs typeface="Barlow Medium"/>
                <a:sym typeface="Barlow Medium"/>
              </a:rPr>
              <a:t>１．</a:t>
            </a:r>
            <a:r>
              <a:rPr lang="ja" sz="1720">
                <a:solidFill>
                  <a:schemeClr val="dk1"/>
                </a:solidFill>
              </a:rPr>
              <a:t>来客通知用のスペースを整える（スペースの代表者のみが行う作業です）</a:t>
            </a:r>
            <a:endParaRPr/>
          </a:p>
        </p:txBody>
      </p:sp>
      <p:sp>
        <p:nvSpPr>
          <p:cNvPr id="104" name="Google Shape;104;p17"/>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a:ea typeface="Barlow"/>
                <a:cs typeface="Barlow"/>
                <a:sym typeface="Barlow"/>
              </a:rPr>
              <a:t>a)  </a:t>
            </a:r>
            <a:r>
              <a:rPr lang="ja"/>
              <a:t>参加すべき来客通知用スペースがない場合</a:t>
            </a:r>
            <a:endParaRPr/>
          </a:p>
          <a:p>
            <a:pPr marL="0" lvl="0" indent="0" algn="l" rtl="0">
              <a:spcBef>
                <a:spcPts val="0"/>
              </a:spcBef>
              <a:spcAft>
                <a:spcPts val="0"/>
              </a:spcAft>
              <a:buNone/>
            </a:pPr>
            <a:r>
              <a:rPr lang="ja">
                <a:latin typeface="Barlow"/>
                <a:ea typeface="Barlow"/>
                <a:cs typeface="Barlow"/>
                <a:sym typeface="Barlow"/>
              </a:rPr>
              <a:t>a-2 </a:t>
            </a:r>
            <a:r>
              <a:rPr lang="ja" sz="1400">
                <a:solidFill>
                  <a:schemeClr val="dk1"/>
                </a:solidFill>
              </a:rPr>
              <a:t>着信</a:t>
            </a:r>
            <a:r>
              <a:rPr lang="ja" sz="1400">
                <a:solidFill>
                  <a:schemeClr val="dk1"/>
                </a:solidFill>
                <a:latin typeface="Barlow Medium"/>
                <a:ea typeface="Barlow Medium"/>
                <a:cs typeface="Barlow Medium"/>
                <a:sym typeface="Barlow Medium"/>
              </a:rPr>
              <a:t>Webhook</a:t>
            </a:r>
            <a:r>
              <a:rPr lang="ja" sz="1400">
                <a:solidFill>
                  <a:schemeClr val="dk1"/>
                </a:solidFill>
              </a:rPr>
              <a:t>を作成する</a:t>
            </a:r>
            <a:endParaRPr/>
          </a:p>
        </p:txBody>
      </p:sp>
      <p:sp>
        <p:nvSpPr>
          <p:cNvPr id="105" name="Google Shape;105;p17"/>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作成したスペースを選択し</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上部のスペース名の横にある▼をクリックして</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a:t>
            </a:r>
            <a:r>
              <a:rPr lang="ja" sz="1000">
                <a:solidFill>
                  <a:schemeClr val="dk1"/>
                </a:solidFill>
                <a:latin typeface="Barlow Medium"/>
                <a:ea typeface="Barlow Medium"/>
                <a:cs typeface="Barlow Medium"/>
                <a:sym typeface="Barlow Medium"/>
              </a:rPr>
              <a:t>Webhook</a:t>
            </a:r>
            <a:r>
              <a:rPr lang="ja" sz="1000">
                <a:solidFill>
                  <a:schemeClr val="dk1"/>
                </a:solidFill>
                <a:latin typeface="Sawarabi Gothic"/>
                <a:ea typeface="Sawarabi Gothic"/>
                <a:cs typeface="Sawarabi Gothic"/>
                <a:sym typeface="Sawarabi Gothic"/>
              </a:rPr>
              <a:t>を設定」をクリックします。</a:t>
            </a:r>
            <a:endParaRPr sz="1000">
              <a:latin typeface="Sawarabi Gothic"/>
              <a:ea typeface="Sawarabi Gothic"/>
              <a:cs typeface="Sawarabi Gothic"/>
              <a:sym typeface="Sawarabi Gothic"/>
            </a:endParaRPr>
          </a:p>
        </p:txBody>
      </p:sp>
      <p:sp>
        <p:nvSpPr>
          <p:cNvPr id="107" name="Google Shape;107;p17"/>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08" name="Google Shape;108;p17"/>
          <p:cNvSpPr txBox="1"/>
          <p:nvPr/>
        </p:nvSpPr>
        <p:spPr>
          <a:xfrm>
            <a:off x="5219150" y="1277882"/>
            <a:ext cx="332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名前とアバターの</a:t>
            </a:r>
            <a:r>
              <a:rPr lang="ja" sz="1000">
                <a:latin typeface="Barlow Medium"/>
                <a:ea typeface="Barlow Medium"/>
                <a:cs typeface="Barlow Medium"/>
                <a:sym typeface="Barlow Medium"/>
              </a:rPr>
              <a:t>URL</a:t>
            </a:r>
            <a:r>
              <a:rPr lang="ja" sz="1000">
                <a:latin typeface="Sawarabi Gothic"/>
                <a:ea typeface="Sawarabi Gothic"/>
                <a:cs typeface="Sawarabi Gothic"/>
                <a:sym typeface="Sawarabi Gothic"/>
              </a:rPr>
              <a:t>（省略可）を入力し</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保存をクリックします。</a:t>
            </a:r>
            <a:endParaRPr sz="1000">
              <a:latin typeface="Sawarabi Gothic"/>
              <a:ea typeface="Sawarabi Gothic"/>
              <a:cs typeface="Sawarabi Gothic"/>
              <a:sym typeface="Sawarabi Gothic"/>
            </a:endParaRPr>
          </a:p>
        </p:txBody>
      </p:sp>
      <p:sp>
        <p:nvSpPr>
          <p:cNvPr id="109" name="Google Shape;109;p17"/>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10" name="Google Shape;110;p17"/>
          <p:cNvPicPr preferRelativeResize="0"/>
          <p:nvPr/>
        </p:nvPicPr>
        <p:blipFill>
          <a:blip r:embed="rId3">
            <a:alphaModFix/>
          </a:blip>
          <a:stretch>
            <a:fillRect/>
          </a:stretch>
        </p:blipFill>
        <p:spPr>
          <a:xfrm>
            <a:off x="4951350" y="2070050"/>
            <a:ext cx="3477150" cy="1955267"/>
          </a:xfrm>
          <a:prstGeom prst="rect">
            <a:avLst/>
          </a:prstGeom>
          <a:noFill/>
          <a:ln>
            <a:noFill/>
          </a:ln>
        </p:spPr>
      </p:pic>
      <p:pic>
        <p:nvPicPr>
          <p:cNvPr id="111" name="Google Shape;111;p17"/>
          <p:cNvPicPr preferRelativeResize="0"/>
          <p:nvPr/>
        </p:nvPicPr>
        <p:blipFill rotWithShape="1">
          <a:blip r:embed="rId4">
            <a:alphaModFix/>
          </a:blip>
          <a:srcRect b="40055"/>
          <a:stretch/>
        </p:blipFill>
        <p:spPr>
          <a:xfrm>
            <a:off x="1056013" y="2070052"/>
            <a:ext cx="3031632" cy="1955275"/>
          </a:xfrm>
          <a:prstGeom prst="rect">
            <a:avLst/>
          </a:prstGeom>
          <a:noFill/>
          <a:ln>
            <a:noFill/>
          </a:ln>
        </p:spPr>
      </p:pic>
      <p:sp>
        <p:nvSpPr>
          <p:cNvPr id="112" name="Google Shape;11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a:ea typeface="Barlow"/>
                <a:cs typeface="Barlow"/>
                <a:sym typeface="Barlow"/>
              </a:rPr>
              <a:t>１．</a:t>
            </a:r>
            <a:r>
              <a:rPr lang="ja" sz="1720">
                <a:solidFill>
                  <a:schemeClr val="dk1"/>
                </a:solidFill>
              </a:rPr>
              <a:t>来客通知用のスペースを整える（スペースの代表者のみが行う作業です）</a:t>
            </a:r>
            <a:endParaRPr/>
          </a:p>
        </p:txBody>
      </p:sp>
      <p:sp>
        <p:nvSpPr>
          <p:cNvPr id="118" name="Google Shape;118;p18"/>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a:ea typeface="Barlow"/>
                <a:cs typeface="Barlow"/>
                <a:sym typeface="Barlow"/>
              </a:rPr>
              <a:t>b)  </a:t>
            </a:r>
            <a:r>
              <a:rPr lang="ja"/>
              <a:t>参加すべき来客通知用スペースがある場合</a:t>
            </a:r>
            <a:endParaRPr/>
          </a:p>
          <a:p>
            <a:pPr marL="0" lvl="0" indent="0" algn="l" rtl="0">
              <a:spcBef>
                <a:spcPts val="0"/>
              </a:spcBef>
              <a:spcAft>
                <a:spcPts val="0"/>
              </a:spcAft>
              <a:buNone/>
            </a:pPr>
            <a:r>
              <a:rPr lang="ja">
                <a:latin typeface="Barlow"/>
                <a:ea typeface="Barlow"/>
                <a:cs typeface="Barlow"/>
                <a:sym typeface="Barlow"/>
              </a:rPr>
              <a:t>b-1 </a:t>
            </a:r>
            <a:r>
              <a:rPr lang="ja" sz="1400">
                <a:solidFill>
                  <a:schemeClr val="dk1"/>
                </a:solidFill>
              </a:rPr>
              <a:t>スペースにメンバーを追加する</a:t>
            </a:r>
            <a:endParaRPr/>
          </a:p>
        </p:txBody>
      </p:sp>
      <p:sp>
        <p:nvSpPr>
          <p:cNvPr id="119" name="Google Shape;119;p18"/>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社員を追加するスペースを選択し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上部のスペース名の横にある▼をクリックして</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「ユーザーとアプリを追加」をクリックします。</a:t>
            </a:r>
            <a:endParaRPr sz="1000">
              <a:solidFill>
                <a:schemeClr val="dk1"/>
              </a:solidFill>
              <a:latin typeface="Sawarabi Gothic"/>
              <a:ea typeface="Sawarabi Gothic"/>
              <a:cs typeface="Sawarabi Gothic"/>
              <a:sym typeface="Sawarabi Gothic"/>
            </a:endParaRPr>
          </a:p>
        </p:txBody>
      </p:sp>
      <p:sp>
        <p:nvSpPr>
          <p:cNvPr id="121" name="Google Shape;121;p18"/>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22" name="Google Shape;122;p18"/>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p:nvPr/>
        </p:nvSpPr>
        <p:spPr>
          <a:xfrm>
            <a:off x="5219150" y="1277882"/>
            <a:ext cx="3328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社員名やメールアドレスを入力し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追加する社員を選択します。</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追加をクリックします。</a:t>
            </a:r>
            <a:endParaRPr sz="1000">
              <a:latin typeface="Sawarabi Gothic"/>
              <a:ea typeface="Sawarabi Gothic"/>
              <a:cs typeface="Sawarabi Gothic"/>
              <a:sym typeface="Sawarabi Gothic"/>
            </a:endParaRPr>
          </a:p>
        </p:txBody>
      </p:sp>
      <p:sp>
        <p:nvSpPr>
          <p:cNvPr id="124" name="Google Shape;124;p18"/>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25" name="Google Shape;125;p18"/>
          <p:cNvPicPr preferRelativeResize="0"/>
          <p:nvPr/>
        </p:nvPicPr>
        <p:blipFill rotWithShape="1">
          <a:blip r:embed="rId3">
            <a:alphaModFix/>
          </a:blip>
          <a:srcRect b="39042"/>
          <a:stretch/>
        </p:blipFill>
        <p:spPr>
          <a:xfrm>
            <a:off x="1056012" y="2085150"/>
            <a:ext cx="3031626" cy="1988254"/>
          </a:xfrm>
          <a:prstGeom prst="rect">
            <a:avLst/>
          </a:prstGeom>
          <a:noFill/>
          <a:ln>
            <a:noFill/>
          </a:ln>
        </p:spPr>
      </p:pic>
      <p:pic>
        <p:nvPicPr>
          <p:cNvPr id="126" name="Google Shape;126;p18"/>
          <p:cNvPicPr preferRelativeResize="0"/>
          <p:nvPr/>
        </p:nvPicPr>
        <p:blipFill>
          <a:blip r:embed="rId4">
            <a:alphaModFix/>
          </a:blip>
          <a:stretch>
            <a:fillRect/>
          </a:stretch>
        </p:blipFill>
        <p:spPr>
          <a:xfrm>
            <a:off x="5227062" y="2085150"/>
            <a:ext cx="2925726" cy="2228725"/>
          </a:xfrm>
          <a:prstGeom prst="rect">
            <a:avLst/>
          </a:prstGeom>
          <a:noFill/>
          <a:ln>
            <a:noFill/>
          </a:ln>
        </p:spPr>
      </p:pic>
      <p:sp>
        <p:nvSpPr>
          <p:cNvPr id="127" name="Google Shape;12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a:ea typeface="Barlow"/>
                <a:cs typeface="Barlow"/>
                <a:sym typeface="Barlow"/>
              </a:rPr>
              <a:t>２．</a:t>
            </a:r>
            <a:r>
              <a:rPr lang="ja" sz="1720">
                <a:solidFill>
                  <a:schemeClr val="dk1"/>
                </a:solidFill>
              </a:rPr>
              <a:t>旧 通知先スペースから退出する（全員に行っていただく作業です）</a:t>
            </a:r>
            <a:endParaRPr sz="1720">
              <a:solidFill>
                <a:schemeClr val="dk1"/>
              </a:solidFill>
            </a:endParaRPr>
          </a:p>
        </p:txBody>
      </p:sp>
      <p:sp>
        <p:nvSpPr>
          <p:cNvPr id="133" name="Google Shape;133;p19"/>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a:ea typeface="Barlow"/>
                <a:cs typeface="Barlow"/>
                <a:sym typeface="Barlow"/>
              </a:rPr>
              <a:t>2-1</a:t>
            </a:r>
            <a:r>
              <a:rPr lang="ja"/>
              <a:t> </a:t>
            </a:r>
            <a:r>
              <a:rPr lang="ja" sz="1400">
                <a:solidFill>
                  <a:schemeClr val="dk1"/>
                </a:solidFill>
              </a:rPr>
              <a:t>旧 通知先スペースから退出する</a:t>
            </a:r>
            <a:endParaRPr/>
          </a:p>
        </p:txBody>
      </p:sp>
      <p:sp>
        <p:nvSpPr>
          <p:cNvPr id="134" name="Google Shape;134;p19"/>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旧通知先スペースを選択し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上部のスペース名の横にある▼をクリックして</a:t>
            </a:r>
            <a:endParaRPr sz="1000">
              <a:solidFill>
                <a:schemeClr val="dk1"/>
              </a:solidFill>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「退出」をクリックします。</a:t>
            </a:r>
            <a:endParaRPr sz="1000">
              <a:solidFill>
                <a:schemeClr val="dk1"/>
              </a:solidFill>
              <a:latin typeface="Sawarabi Gothic"/>
              <a:ea typeface="Sawarabi Gothic"/>
              <a:cs typeface="Sawarabi Gothic"/>
              <a:sym typeface="Sawarabi Gothic"/>
            </a:endParaRPr>
          </a:p>
        </p:txBody>
      </p:sp>
      <p:sp>
        <p:nvSpPr>
          <p:cNvPr id="136" name="Google Shape;136;p19"/>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37" name="Google Shape;137;p19"/>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txBox="1"/>
          <p:nvPr/>
        </p:nvSpPr>
        <p:spPr>
          <a:xfrm>
            <a:off x="5219150" y="1277882"/>
            <a:ext cx="332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スペースから退出をクリックします。</a:t>
            </a:r>
            <a:endParaRPr sz="1000">
              <a:latin typeface="Sawarabi Gothic"/>
              <a:ea typeface="Sawarabi Gothic"/>
              <a:cs typeface="Sawarabi Gothic"/>
              <a:sym typeface="Sawarabi Gothic"/>
            </a:endParaRPr>
          </a:p>
        </p:txBody>
      </p:sp>
      <p:sp>
        <p:nvSpPr>
          <p:cNvPr id="139" name="Google Shape;139;p19"/>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40" name="Google Shape;140;p19"/>
          <p:cNvPicPr preferRelativeResize="0"/>
          <p:nvPr/>
        </p:nvPicPr>
        <p:blipFill>
          <a:blip r:embed="rId3">
            <a:alphaModFix/>
          </a:blip>
          <a:stretch>
            <a:fillRect/>
          </a:stretch>
        </p:blipFill>
        <p:spPr>
          <a:xfrm>
            <a:off x="4811225" y="2085150"/>
            <a:ext cx="3757400" cy="867876"/>
          </a:xfrm>
          <a:prstGeom prst="rect">
            <a:avLst/>
          </a:prstGeom>
          <a:noFill/>
          <a:ln>
            <a:noFill/>
          </a:ln>
        </p:spPr>
      </p:pic>
      <p:pic>
        <p:nvPicPr>
          <p:cNvPr id="141" name="Google Shape;141;p19"/>
          <p:cNvPicPr preferRelativeResize="0"/>
          <p:nvPr/>
        </p:nvPicPr>
        <p:blipFill>
          <a:blip r:embed="rId4">
            <a:alphaModFix/>
          </a:blip>
          <a:stretch>
            <a:fillRect/>
          </a:stretch>
        </p:blipFill>
        <p:spPr>
          <a:xfrm>
            <a:off x="1402937" y="2085150"/>
            <a:ext cx="2337775" cy="2515250"/>
          </a:xfrm>
          <a:prstGeom prst="rect">
            <a:avLst/>
          </a:prstGeom>
          <a:noFill/>
          <a:ln>
            <a:noFill/>
          </a:ln>
        </p:spPr>
      </p:pic>
      <p:sp>
        <p:nvSpPr>
          <p:cNvPr id="142" name="Google Shape;14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rPr>
              <a:t>連携に必要な情報を取得する（全員に行っていただく作業です）</a:t>
            </a:r>
            <a:endParaRPr sz="1720">
              <a:solidFill>
                <a:schemeClr val="dk1"/>
              </a:solidFill>
              <a:latin typeface="Barlow"/>
              <a:ea typeface="Barlow"/>
              <a:cs typeface="Barlow"/>
              <a:sym typeface="Barlow"/>
            </a:endParaRPr>
          </a:p>
        </p:txBody>
      </p:sp>
      <p:sp>
        <p:nvSpPr>
          <p:cNvPr id="149" name="Google Shape;149;p20"/>
          <p:cNvSpPr txBox="1">
            <a:spLocks noGrp="1"/>
          </p:cNvSpPr>
          <p:nvPr>
            <p:ph type="ctrTitle" idx="2"/>
          </p:nvPr>
        </p:nvSpPr>
        <p:spPr>
          <a:xfrm>
            <a:off x="549050" y="665300"/>
            <a:ext cx="8520600" cy="58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a:ea typeface="Barlow"/>
                <a:cs typeface="Barlow"/>
                <a:sym typeface="Barlow"/>
              </a:rPr>
              <a:t>3-1 </a:t>
            </a:r>
            <a:r>
              <a:rPr lang="ja" sz="1400">
                <a:solidFill>
                  <a:schemeClr val="dk1"/>
                </a:solidFill>
              </a:rPr>
              <a:t>来客通知を受け取るスペースのURLを取得する</a:t>
            </a:r>
            <a:endParaRPr sz="1400">
              <a:solidFill>
                <a:schemeClr val="dk1"/>
              </a:solidFill>
            </a:endParaRPr>
          </a:p>
          <a:p>
            <a:pPr marL="0" lvl="0" indent="0" algn="l" rtl="0">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Google Chat</a:t>
            </a:r>
            <a:endParaRPr sz="1400">
              <a:solidFill>
                <a:schemeClr val="dk1"/>
              </a:solidFill>
              <a:latin typeface="Barlow"/>
              <a:ea typeface="Barlow"/>
              <a:cs typeface="Barlow"/>
              <a:sym typeface="Barlow"/>
            </a:endParaRPr>
          </a:p>
        </p:txBody>
      </p:sp>
      <p:sp>
        <p:nvSpPr>
          <p:cNvPr id="150" name="Google Shape;150;p20"/>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参加すべき来客通知用スペースを選択し</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上部のスペース名の横にある▼をクリックして</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a:t>
            </a:r>
            <a:r>
              <a:rPr lang="ja" sz="1000">
                <a:latin typeface="Barlow Medium"/>
                <a:ea typeface="Barlow Medium"/>
                <a:cs typeface="Barlow Medium"/>
                <a:sym typeface="Barlow Medium"/>
              </a:rPr>
              <a:t>Webhook</a:t>
            </a:r>
            <a:r>
              <a:rPr lang="ja" sz="1000">
                <a:latin typeface="Sawarabi Gothic"/>
                <a:ea typeface="Sawarabi Gothic"/>
                <a:cs typeface="Sawarabi Gothic"/>
                <a:sym typeface="Sawarabi Gothic"/>
              </a:rPr>
              <a:t>を管理」をクリックします。</a:t>
            </a:r>
            <a:endParaRPr sz="1000">
              <a:latin typeface="Sawarabi Gothic"/>
              <a:ea typeface="Sawarabi Gothic"/>
              <a:cs typeface="Sawarabi Gothic"/>
              <a:sym typeface="Sawarabi Gothic"/>
            </a:endParaRPr>
          </a:p>
          <a:p>
            <a:pPr marL="0" lvl="0" indent="0" algn="l" rtl="0">
              <a:spcBef>
                <a:spcPts val="0"/>
              </a:spcBef>
              <a:spcAft>
                <a:spcPts val="0"/>
              </a:spcAft>
              <a:buNone/>
            </a:pPr>
            <a:endParaRPr sz="1000">
              <a:latin typeface="Sawarabi Gothic"/>
              <a:ea typeface="Sawarabi Gothic"/>
              <a:cs typeface="Sawarabi Gothic"/>
              <a:sym typeface="Sawarabi Gothic"/>
            </a:endParaRPr>
          </a:p>
        </p:txBody>
      </p:sp>
      <p:sp>
        <p:nvSpPr>
          <p:cNvPr id="151" name="Google Shape;151;p20"/>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52" name="Google Shape;152;p20"/>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txBox="1"/>
          <p:nvPr/>
        </p:nvSpPr>
        <p:spPr>
          <a:xfrm>
            <a:off x="5219150" y="1277882"/>
            <a:ext cx="3328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着信</a:t>
            </a:r>
            <a:r>
              <a:rPr lang="ja" sz="1000">
                <a:latin typeface="Barlow Medium"/>
                <a:ea typeface="Barlow Medium"/>
                <a:cs typeface="Barlow Medium"/>
                <a:sym typeface="Barlow Medium"/>
              </a:rPr>
              <a:t>Webhook</a:t>
            </a:r>
            <a:r>
              <a:rPr lang="ja" sz="1000">
                <a:latin typeface="Sawarabi Gothic"/>
                <a:ea typeface="Sawarabi Gothic"/>
                <a:cs typeface="Sawarabi Gothic"/>
                <a:sym typeface="Sawarabi Gothic"/>
              </a:rPr>
              <a:t>が表示されるので</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コピーマークをクリックします。</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solidFill>
                  <a:schemeClr val="dk1"/>
                </a:solidFill>
                <a:latin typeface="Sawarabi Gothic"/>
                <a:ea typeface="Sawarabi Gothic"/>
                <a:cs typeface="Sawarabi Gothic"/>
                <a:sym typeface="Sawarabi Gothic"/>
              </a:rPr>
              <a:t>後ほど使用するのでメモ帳などに控えると便利です。</a:t>
            </a:r>
            <a:endParaRPr sz="1000">
              <a:latin typeface="Sawarabi Gothic"/>
              <a:ea typeface="Sawarabi Gothic"/>
              <a:cs typeface="Sawarabi Gothic"/>
              <a:sym typeface="Sawarabi Gothic"/>
            </a:endParaRPr>
          </a:p>
        </p:txBody>
      </p:sp>
      <p:sp>
        <p:nvSpPr>
          <p:cNvPr id="154" name="Google Shape;154;p20"/>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55" name="Google Shape;155;p20"/>
          <p:cNvPicPr preferRelativeResize="0"/>
          <p:nvPr/>
        </p:nvPicPr>
        <p:blipFill rotWithShape="1">
          <a:blip r:embed="rId3">
            <a:alphaModFix/>
          </a:blip>
          <a:srcRect b="40055"/>
          <a:stretch/>
        </p:blipFill>
        <p:spPr>
          <a:xfrm>
            <a:off x="1056013" y="2070052"/>
            <a:ext cx="3031632" cy="1955275"/>
          </a:xfrm>
          <a:prstGeom prst="rect">
            <a:avLst/>
          </a:prstGeom>
          <a:noFill/>
          <a:ln>
            <a:noFill/>
          </a:ln>
        </p:spPr>
      </p:pic>
      <p:pic>
        <p:nvPicPr>
          <p:cNvPr id="156" name="Google Shape;156;p20"/>
          <p:cNvPicPr preferRelativeResize="0"/>
          <p:nvPr/>
        </p:nvPicPr>
        <p:blipFill>
          <a:blip r:embed="rId4">
            <a:alphaModFix/>
          </a:blip>
          <a:stretch>
            <a:fillRect/>
          </a:stretch>
        </p:blipFill>
        <p:spPr>
          <a:xfrm>
            <a:off x="4868225" y="2070052"/>
            <a:ext cx="3643400" cy="1378590"/>
          </a:xfrm>
          <a:prstGeom prst="rect">
            <a:avLst/>
          </a:prstGeom>
          <a:noFill/>
          <a:ln>
            <a:noFill/>
          </a:ln>
        </p:spPr>
      </p:pic>
      <p:sp>
        <p:nvSpPr>
          <p:cNvPr id="157" name="Google Shape;15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p:nvPr/>
        </p:nvSpPr>
        <p:spPr>
          <a:xfrm>
            <a:off x="5715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txBox="1">
            <a:spLocks noGrp="1"/>
          </p:cNvSpPr>
          <p:nvPr>
            <p:ph type="ctrTitle"/>
          </p:nvPr>
        </p:nvSpPr>
        <p:spPr>
          <a:xfrm>
            <a:off x="311700" y="242575"/>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rPr>
              <a:t>連携に必要な情報を取得する（全員に行っていただく作業です）</a:t>
            </a:r>
            <a:endParaRPr sz="1720">
              <a:solidFill>
                <a:schemeClr val="dk1"/>
              </a:solidFill>
              <a:latin typeface="Barlow"/>
              <a:ea typeface="Barlow"/>
              <a:cs typeface="Barlow"/>
              <a:sym typeface="Barlow"/>
            </a:endParaRPr>
          </a:p>
        </p:txBody>
      </p:sp>
      <p:sp>
        <p:nvSpPr>
          <p:cNvPr id="164" name="Google Shape;164;p21"/>
          <p:cNvSpPr txBox="1">
            <a:spLocks noGrp="1"/>
          </p:cNvSpPr>
          <p:nvPr>
            <p:ph type="ctrTitle" idx="2"/>
          </p:nvPr>
        </p:nvSpPr>
        <p:spPr>
          <a:xfrm>
            <a:off x="549050" y="665300"/>
            <a:ext cx="8520600" cy="375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latin typeface="Barlow Medium"/>
                <a:ea typeface="Barlow Medium"/>
                <a:cs typeface="Barlow Medium"/>
                <a:sym typeface="Barlow Medium"/>
              </a:rPr>
              <a:t>3-2 </a:t>
            </a:r>
            <a:r>
              <a:rPr lang="ja" sz="1400">
                <a:solidFill>
                  <a:schemeClr val="dk1"/>
                </a:solidFill>
                <a:latin typeface="Barlow Medium"/>
                <a:ea typeface="Barlow Medium"/>
                <a:cs typeface="Barlow Medium"/>
                <a:sym typeface="Barlow Medium"/>
              </a:rPr>
              <a:t>Google</a:t>
            </a:r>
            <a:r>
              <a:rPr lang="ja" sz="1400">
                <a:solidFill>
                  <a:schemeClr val="dk1"/>
                </a:solidFill>
              </a:rPr>
              <a:t>ユーザー</a:t>
            </a:r>
            <a:r>
              <a:rPr lang="ja" sz="1400">
                <a:solidFill>
                  <a:schemeClr val="dk1"/>
                </a:solidFill>
                <a:latin typeface="Barlow Medium"/>
                <a:ea typeface="Barlow Medium"/>
                <a:cs typeface="Barlow Medium"/>
                <a:sym typeface="Barlow Medium"/>
              </a:rPr>
              <a:t>ID</a:t>
            </a:r>
            <a:r>
              <a:rPr lang="ja" sz="1400">
                <a:solidFill>
                  <a:schemeClr val="dk1"/>
                </a:solidFill>
              </a:rPr>
              <a:t>を取得する</a:t>
            </a:r>
            <a:endParaRPr sz="1400">
              <a:solidFill>
                <a:schemeClr val="dk1"/>
              </a:solidFill>
            </a:endParaRPr>
          </a:p>
          <a:p>
            <a:pPr marL="0" lvl="0" indent="0" algn="l" rtl="0">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Medium"/>
                <a:ea typeface="Barlow Medium"/>
                <a:cs typeface="Barlow Medium"/>
                <a:sym typeface="Barlow Medium"/>
              </a:rPr>
              <a:t>Google Chat</a:t>
            </a:r>
            <a:endParaRPr sz="1400">
              <a:solidFill>
                <a:schemeClr val="dk1"/>
              </a:solidFill>
              <a:latin typeface="Barlow Medium"/>
              <a:ea typeface="Barlow Medium"/>
              <a:cs typeface="Barlow Medium"/>
              <a:sym typeface="Barlow Medium"/>
            </a:endParaRPr>
          </a:p>
        </p:txBody>
      </p:sp>
      <p:sp>
        <p:nvSpPr>
          <p:cNvPr id="165" name="Google Shape;165;p21"/>
          <p:cNvSpPr txBox="1"/>
          <p:nvPr/>
        </p:nvSpPr>
        <p:spPr>
          <a:xfrm>
            <a:off x="1141725" y="1277882"/>
            <a:ext cx="33282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latin typeface="Sawarabi Gothic"/>
                <a:ea typeface="Sawarabi Gothic"/>
                <a:cs typeface="Sawarabi Gothic"/>
                <a:sym typeface="Sawarabi Gothic"/>
              </a:rPr>
              <a:t>メイン画面から右上の自身のアイコンをクリックし</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プルダウンで表示されるメールアドレスが</a:t>
            </a:r>
            <a:endParaRPr sz="1000">
              <a:latin typeface="Sawarabi Gothic"/>
              <a:ea typeface="Sawarabi Gothic"/>
              <a:cs typeface="Sawarabi Gothic"/>
              <a:sym typeface="Sawarabi Gothic"/>
            </a:endParaRPr>
          </a:p>
          <a:p>
            <a:pPr marL="0" lvl="0" indent="0" algn="l" rtl="0">
              <a:spcBef>
                <a:spcPts val="0"/>
              </a:spcBef>
              <a:spcAft>
                <a:spcPts val="0"/>
              </a:spcAft>
              <a:buNone/>
            </a:pPr>
            <a:r>
              <a:rPr lang="ja" sz="1000">
                <a:latin typeface="Sawarabi Gothic"/>
                <a:ea typeface="Sawarabi Gothic"/>
                <a:cs typeface="Sawarabi Gothic"/>
                <a:sym typeface="Sawarabi Gothic"/>
              </a:rPr>
              <a:t>ユーザー名です。</a:t>
            </a:r>
            <a:endParaRPr sz="1000">
              <a:latin typeface="Sawarabi Gothic"/>
              <a:ea typeface="Sawarabi Gothic"/>
              <a:cs typeface="Sawarabi Gothic"/>
              <a:sym typeface="Sawarabi Gothic"/>
            </a:endParaRPr>
          </a:p>
        </p:txBody>
      </p:sp>
      <p:sp>
        <p:nvSpPr>
          <p:cNvPr id="166" name="Google Shape;166;p21"/>
          <p:cNvSpPr/>
          <p:nvPr/>
        </p:nvSpPr>
        <p:spPr>
          <a:xfrm>
            <a:off x="7415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67" name="Google Shape;167;p21"/>
          <p:cNvSpPr/>
          <p:nvPr/>
        </p:nvSpPr>
        <p:spPr>
          <a:xfrm>
            <a:off x="4689675" y="1252675"/>
            <a:ext cx="4000500" cy="3410400"/>
          </a:xfrm>
          <a:prstGeom prst="rect">
            <a:avLst/>
          </a:prstGeom>
          <a:solidFill>
            <a:srgbClr val="C2F0FF">
              <a:alpha val="73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txBox="1"/>
          <p:nvPr/>
        </p:nvSpPr>
        <p:spPr>
          <a:xfrm>
            <a:off x="5219150" y="1277882"/>
            <a:ext cx="33282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各社員のユーザー名（アシスタント通知）</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メイン画面の上部にある「ユーザー、スペース、</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メッセージを検索」の検索枠に社員名を入力します。</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300">
                <a:latin typeface="Sawarabi Gothic"/>
                <a:ea typeface="Sawarabi Gothic"/>
                <a:cs typeface="Sawarabi Gothic"/>
                <a:sym typeface="Sawarabi Gothic"/>
              </a:rPr>
              <a:t>　　</a:t>
            </a:r>
            <a:endParaRPr sz="3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予測から該当社員が表示されますので</a:t>
            </a:r>
            <a:endParaRPr sz="1000">
              <a:latin typeface="Sawarabi Gothic"/>
              <a:ea typeface="Sawarabi Gothic"/>
              <a:cs typeface="Sawarabi Gothic"/>
              <a:sym typeface="Sawarabi Gothic"/>
            </a:endParaRPr>
          </a:p>
          <a:p>
            <a:pPr marL="0" lvl="0" indent="0" algn="l" rtl="0">
              <a:spcBef>
                <a:spcPts val="0"/>
              </a:spcBef>
              <a:spcAft>
                <a:spcPts val="0"/>
              </a:spcAft>
              <a:buClr>
                <a:schemeClr val="dk1"/>
              </a:buClr>
              <a:buSzPts val="1100"/>
              <a:buFont typeface="Arial"/>
              <a:buNone/>
            </a:pPr>
            <a:r>
              <a:rPr lang="ja" sz="1000">
                <a:latin typeface="Sawarabi Gothic"/>
                <a:ea typeface="Sawarabi Gothic"/>
                <a:cs typeface="Sawarabi Gothic"/>
                <a:sym typeface="Sawarabi Gothic"/>
              </a:rPr>
              <a:t>そのメールアドレスがユーザー名です。</a:t>
            </a:r>
            <a:endParaRPr sz="1000">
              <a:latin typeface="Sawarabi Gothic"/>
              <a:ea typeface="Sawarabi Gothic"/>
              <a:cs typeface="Sawarabi Gothic"/>
              <a:sym typeface="Sawarabi Gothic"/>
            </a:endParaRPr>
          </a:p>
        </p:txBody>
      </p:sp>
      <p:sp>
        <p:nvSpPr>
          <p:cNvPr id="169" name="Google Shape;169;p21"/>
          <p:cNvSpPr/>
          <p:nvPr/>
        </p:nvSpPr>
        <p:spPr>
          <a:xfrm>
            <a:off x="4859625" y="1355375"/>
            <a:ext cx="400200" cy="400200"/>
          </a:xfrm>
          <a:prstGeom prst="roundRect">
            <a:avLst>
              <a:gd name="adj" fmla="val 16667"/>
            </a:avLst>
          </a:prstGeom>
          <a:solidFill>
            <a:srgbClr val="53AAC5"/>
          </a:solidFill>
          <a:ln w="9525" cap="flat" cmpd="sng">
            <a:solidFill>
              <a:srgbClr val="B4E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70" name="Google Shape;170;p21"/>
          <p:cNvPicPr preferRelativeResize="0"/>
          <p:nvPr/>
        </p:nvPicPr>
        <p:blipFill>
          <a:blip r:embed="rId3">
            <a:alphaModFix/>
          </a:blip>
          <a:stretch>
            <a:fillRect/>
          </a:stretch>
        </p:blipFill>
        <p:spPr>
          <a:xfrm>
            <a:off x="1205100" y="2085150"/>
            <a:ext cx="2733450" cy="2404300"/>
          </a:xfrm>
          <a:prstGeom prst="rect">
            <a:avLst/>
          </a:prstGeom>
          <a:noFill/>
          <a:ln>
            <a:noFill/>
          </a:ln>
        </p:spPr>
      </p:pic>
      <p:pic>
        <p:nvPicPr>
          <p:cNvPr id="171" name="Google Shape;171;p21"/>
          <p:cNvPicPr preferRelativeResize="0"/>
          <p:nvPr/>
        </p:nvPicPr>
        <p:blipFill rotWithShape="1">
          <a:blip r:embed="rId4">
            <a:alphaModFix/>
          </a:blip>
          <a:srcRect r="35938"/>
          <a:stretch/>
        </p:blipFill>
        <p:spPr>
          <a:xfrm>
            <a:off x="4921525" y="2353650"/>
            <a:ext cx="3536801" cy="1139707"/>
          </a:xfrm>
          <a:prstGeom prst="rect">
            <a:avLst/>
          </a:prstGeom>
          <a:noFill/>
          <a:ln>
            <a:noFill/>
          </a:ln>
        </p:spPr>
      </p:pic>
      <p:sp>
        <p:nvSpPr>
          <p:cNvPr id="172" name="Google Shape;17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Macintosh PowerPoint</Application>
  <PresentationFormat>画面に合わせる (16:9)</PresentationFormat>
  <Paragraphs>135</Paragraphs>
  <Slides>11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Sawarabi Gothic</vt:lpstr>
      <vt:lpstr>Barlow Medium</vt:lpstr>
      <vt:lpstr>Arial</vt:lpstr>
      <vt:lpstr>Barlow SemiBold</vt:lpstr>
      <vt:lpstr>Barlow</vt:lpstr>
      <vt:lpstr>Simple Light</vt:lpstr>
      <vt:lpstr>PowerPoint プレゼンテーション</vt:lpstr>
      <vt:lpstr>はじめに</vt:lpstr>
      <vt:lpstr>もくじ</vt:lpstr>
      <vt:lpstr>１．来客通知用のスペースを整える（スペースの代表者のみが行う作業です）</vt:lpstr>
      <vt:lpstr>１．来客通知用のスペースを整える（スペースの代表者のみが行う作業です）</vt:lpstr>
      <vt:lpstr>１．来客通知用のスペースを整える（スペースの代表者のみが行う作業です）</vt:lpstr>
      <vt:lpstr>２．旧 通知先スペースから退出する（全員に行っていただく作業です）</vt:lpstr>
      <vt:lpstr>３．連携に必要な情報を取得する（全員に行っていただく作業です）</vt:lpstr>
      <vt:lpstr>３．連携に必要な情報を取得する（全員に行っていただく作業です）</vt:lpstr>
      <vt:lpstr>4．RECEPTIONISTとGoogle Chatの連携（全員に行っていただく作業です）</vt:lpstr>
      <vt:lpstr>ユーザーの情報変更は完了です。お疲れさまでした。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武田 光希</cp:lastModifiedBy>
  <cp:revision>1</cp:revision>
  <dcterms:modified xsi:type="dcterms:W3CDTF">2022-08-01T01:43:30Z</dcterms:modified>
</cp:coreProperties>
</file>