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Sawarabi Gothic"/>
      <p:regular r:id="rId18"/>
    </p:embeddedFont>
    <p:embeddedFont>
      <p:font typeface="Barlow Medium"/>
      <p:regular r:id="rId19"/>
      <p:bold r:id="rId20"/>
      <p:italic r:id="rId21"/>
      <p:boldItalic r:id="rId22"/>
    </p:embeddedFont>
    <p:embeddedFont>
      <p:font typeface="Barl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Medium-bold.fntdata"/><Relationship Id="rId22" Type="http://schemas.openxmlformats.org/officeDocument/2006/relationships/font" Target="fonts/BarlowMedium-boldItalic.fntdata"/><Relationship Id="rId21" Type="http://schemas.openxmlformats.org/officeDocument/2006/relationships/font" Target="fonts/BarlowMedium-italic.fntdata"/><Relationship Id="rId24" Type="http://schemas.openxmlformats.org/officeDocument/2006/relationships/font" Target="fonts/Barlow-bold.fntdata"/><Relationship Id="rId23" Type="http://schemas.openxmlformats.org/officeDocument/2006/relationships/font" Target="fonts/Barl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boldItalic.fntdata"/><Relationship Id="rId25" Type="http://schemas.openxmlformats.org/officeDocument/2006/relationships/font" Target="fonts/Barlow-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BarlowMedium-regular.fntdata"/><Relationship Id="rId18" Type="http://schemas.openxmlformats.org/officeDocument/2006/relationships/font" Target="fonts/Sawarabi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313a6a9ca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313a6a9ca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313a6a9c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3313a6a9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313a6a9ca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313a6a9ca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313a6a9ca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313a6a9ca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313a6a9c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313a6a9c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3313a6a9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3313a6a9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3313a6a9c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3313a6a9c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313a6a9ca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313a6a9c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6396c72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6396c72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313a6a9c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313a6a9c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6396c72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6396c72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0" y="242575"/>
            <a:ext cx="8520600" cy="375600"/>
          </a:xfrm>
          <a:prstGeom prst="rect">
            <a:avLst/>
          </a:prstGeom>
        </p:spPr>
        <p:txBody>
          <a:bodyPr anchorCtr="0" anchor="t" bIns="91425" lIns="91425" spcFirstLastPara="1" rIns="91425" wrap="square" tIns="91425">
            <a:normAutofit/>
          </a:bodyPr>
          <a:lstStyle>
            <a:lvl1pPr lvl="0">
              <a:spcBef>
                <a:spcPts val="0"/>
              </a:spcBef>
              <a:spcAft>
                <a:spcPts val="0"/>
              </a:spcAft>
              <a:buClr>
                <a:srgbClr val="273436"/>
              </a:buClr>
              <a:buSzPts val="1800"/>
              <a:buFont typeface="Sawarabi Gothic"/>
              <a:buNone/>
              <a:defRPr sz="1800">
                <a:solidFill>
                  <a:srgbClr val="273436"/>
                </a:solidFill>
                <a:latin typeface="Sawarabi Gothic"/>
                <a:ea typeface="Sawarabi Gothic"/>
                <a:cs typeface="Sawarabi Gothic"/>
                <a:sym typeface="Sawarabi Gothi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14" name="Google Shape;14;p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
        <p:nvSpPr>
          <p:cNvPr id="15" name="Google Shape;15;p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273436"/>
              </a:buClr>
              <a:buSzPts val="1500"/>
              <a:buFont typeface="Sawarabi Gothic"/>
              <a:buNone/>
              <a:defRPr sz="1500">
                <a:solidFill>
                  <a:srgbClr val="273436"/>
                </a:solidFill>
                <a:latin typeface="Sawarabi Gothic"/>
                <a:ea typeface="Sawarabi Gothic"/>
                <a:cs typeface="Sawarabi Gothic"/>
                <a:sym typeface="Sawarabi Gothic"/>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目次"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cxnSp>
        <p:nvCxnSpPr>
          <p:cNvPr id="53" name="Google Shape;53;p12"/>
          <p:cNvCxnSpPr/>
          <p:nvPr/>
        </p:nvCxnSpPr>
        <p:spPr>
          <a:xfrm>
            <a:off x="301250" y="618250"/>
            <a:ext cx="8479800" cy="0"/>
          </a:xfrm>
          <a:prstGeom prst="straightConnector1">
            <a:avLst/>
          </a:prstGeom>
          <a:noFill/>
          <a:ln cap="flat" cmpd="sng" w="9525">
            <a:solidFill>
              <a:srgbClr val="C9DAF8"/>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1" name="Google Shape;41;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9" name="Google Shape;9;p1"/>
          <p:cNvSpPr/>
          <p:nvPr/>
        </p:nvSpPr>
        <p:spPr>
          <a:xfrm>
            <a:off x="7923825" y="4733575"/>
            <a:ext cx="818700" cy="252900"/>
          </a:xfrm>
          <a:prstGeom prst="roundRect">
            <a:avLst>
              <a:gd fmla="val 16667" name="adj"/>
            </a:avLst>
          </a:prstGeom>
          <a:solidFill>
            <a:schemeClr val="lt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900">
                <a:solidFill>
                  <a:srgbClr val="999999"/>
                </a:solidFill>
              </a:rPr>
              <a:t>confidential</a:t>
            </a:r>
            <a:endParaRPr sz="900">
              <a:solidFill>
                <a:srgbClr val="999999"/>
              </a:solidFill>
            </a:endParaRPr>
          </a:p>
        </p:txBody>
      </p:sp>
      <p:pic>
        <p:nvPicPr>
          <p:cNvPr id="10" name="Google Shape;10;p1"/>
          <p:cNvPicPr preferRelativeResize="0"/>
          <p:nvPr/>
        </p:nvPicPr>
        <p:blipFill>
          <a:blip r:embed="rId1">
            <a:alphaModFix/>
          </a:blip>
          <a:stretch>
            <a:fillRect/>
          </a:stretch>
        </p:blipFill>
        <p:spPr>
          <a:xfrm>
            <a:off x="0" y="0"/>
            <a:ext cx="1076018" cy="310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app.receptionist.jp/sign_in" TargetMode="External"/><Relationship Id="rId4" Type="http://schemas.openxmlformats.org/officeDocument/2006/relationships/image" Target="../media/image19.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nvSpPr>
        <p:spPr>
          <a:xfrm>
            <a:off x="311700" y="2319775"/>
            <a:ext cx="8520600" cy="14205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ja" sz="2200">
                <a:solidFill>
                  <a:srgbClr val="595959"/>
                </a:solidFill>
                <a:latin typeface="Sawarabi Gothic"/>
                <a:ea typeface="Sawarabi Gothic"/>
                <a:cs typeface="Sawarabi Gothic"/>
                <a:sym typeface="Sawarabi Gothic"/>
              </a:rPr>
              <a:t>一般社員のユーザー情報変更マニュアル</a:t>
            </a:r>
            <a:endParaRPr sz="22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700">
                <a:solidFill>
                  <a:srgbClr val="595959"/>
                </a:solidFill>
                <a:latin typeface="Sawarabi Gothic"/>
                <a:ea typeface="Sawarabi Gothic"/>
                <a:cs typeface="Sawarabi Gothic"/>
                <a:sym typeface="Sawarabi Gothic"/>
              </a:rPr>
              <a:t>連携先：</a:t>
            </a:r>
            <a:r>
              <a:rPr lang="ja" sz="1700">
                <a:solidFill>
                  <a:srgbClr val="595959"/>
                </a:solidFill>
                <a:latin typeface="Barlow Medium"/>
                <a:ea typeface="Barlow Medium"/>
                <a:cs typeface="Barlow Medium"/>
                <a:sym typeface="Barlow Medium"/>
              </a:rPr>
              <a:t>Microsoft Teams</a:t>
            </a:r>
            <a:r>
              <a:rPr lang="ja" sz="1700">
                <a:solidFill>
                  <a:srgbClr val="595959"/>
                </a:solidFill>
                <a:latin typeface="Sawarabi Gothic"/>
                <a:ea typeface="Sawarabi Gothic"/>
                <a:cs typeface="Sawarabi Gothic"/>
                <a:sym typeface="Sawarabi Gothic"/>
              </a:rPr>
              <a:t>版</a:t>
            </a:r>
            <a:endParaRPr sz="17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rPr lang="ja" sz="1300">
                <a:solidFill>
                  <a:srgbClr val="595959"/>
                </a:solidFill>
                <a:latin typeface="Sawarabi Gothic"/>
                <a:ea typeface="Sawarabi Gothic"/>
                <a:cs typeface="Sawarabi Gothic"/>
                <a:sym typeface="Sawarabi Gothic"/>
              </a:rPr>
              <a:t>　　　　　　　複数チャネル（プライベート）</a:t>
            </a:r>
            <a:endParaRPr sz="1300">
              <a:solidFill>
                <a:srgbClr val="595959"/>
              </a:solidFill>
              <a:latin typeface="Sawarabi Gothic"/>
              <a:ea typeface="Sawarabi Gothic"/>
              <a:cs typeface="Sawarabi Gothic"/>
              <a:sym typeface="Sawarabi Gothic"/>
            </a:endParaRPr>
          </a:p>
          <a:p>
            <a:pPr indent="0" lvl="0" marL="0" rtl="0" algn="ctr">
              <a:spcBef>
                <a:spcPts val="0"/>
              </a:spcBef>
              <a:spcAft>
                <a:spcPts val="0"/>
              </a:spcAft>
              <a:buNone/>
            </a:pPr>
            <a:r>
              <a:t/>
            </a:r>
            <a:endParaRPr sz="1700">
              <a:solidFill>
                <a:srgbClr val="595959"/>
              </a:solidFill>
              <a:latin typeface="Sawarabi Gothic"/>
              <a:ea typeface="Sawarabi Gothic"/>
              <a:cs typeface="Sawarabi Gothic"/>
              <a:sym typeface="Sawarabi Gothic"/>
            </a:endParaRPr>
          </a:p>
        </p:txBody>
      </p:sp>
      <p:pic>
        <p:nvPicPr>
          <p:cNvPr id="59" name="Google Shape;59;p13"/>
          <p:cNvPicPr preferRelativeResize="0"/>
          <p:nvPr/>
        </p:nvPicPr>
        <p:blipFill>
          <a:blip r:embed="rId3">
            <a:alphaModFix/>
          </a:blip>
          <a:stretch>
            <a:fillRect/>
          </a:stretch>
        </p:blipFill>
        <p:spPr>
          <a:xfrm>
            <a:off x="1765137" y="1057775"/>
            <a:ext cx="5613725" cy="1618750"/>
          </a:xfrm>
          <a:prstGeom prst="rect">
            <a:avLst/>
          </a:prstGeom>
          <a:noFill/>
          <a:ln>
            <a:noFill/>
          </a:ln>
        </p:spPr>
      </p:pic>
      <p:pic>
        <p:nvPicPr>
          <p:cNvPr id="60" name="Google Shape;60;p13"/>
          <p:cNvPicPr preferRelativeResize="0"/>
          <p:nvPr/>
        </p:nvPicPr>
        <p:blipFill>
          <a:blip r:embed="rId4">
            <a:alphaModFix/>
          </a:blip>
          <a:stretch>
            <a:fillRect/>
          </a:stretch>
        </p:blipFill>
        <p:spPr>
          <a:xfrm>
            <a:off x="5875800" y="2571751"/>
            <a:ext cx="561551" cy="561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p:nvPr/>
        </p:nvSpPr>
        <p:spPr>
          <a:xfrm>
            <a:off x="571575" y="1252675"/>
            <a:ext cx="81186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a:t>
            </a:r>
            <a:r>
              <a:rPr lang="ja" sz="1720">
                <a:solidFill>
                  <a:schemeClr val="dk1"/>
                </a:solidFill>
              </a:rPr>
              <a:t>連携に必要な情報を取得する（全員に行っていただく作業です）</a:t>
            </a:r>
            <a:endParaRPr/>
          </a:p>
        </p:txBody>
      </p:sp>
      <p:sp>
        <p:nvSpPr>
          <p:cNvPr id="180" name="Google Shape;180;p22"/>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3-2</a:t>
            </a:r>
            <a:r>
              <a:rPr lang="ja">
                <a:latin typeface="Barlow"/>
                <a:ea typeface="Barlow"/>
                <a:cs typeface="Barlow"/>
                <a:sym typeface="Barlow"/>
              </a:rPr>
              <a:t> </a:t>
            </a:r>
            <a:r>
              <a:rPr lang="ja" sz="1400">
                <a:solidFill>
                  <a:schemeClr val="dk1"/>
                </a:solidFill>
              </a:rPr>
              <a:t>来客通知を受け取る</a:t>
            </a:r>
            <a:r>
              <a:rPr lang="ja" sz="1400">
                <a:solidFill>
                  <a:schemeClr val="dk1"/>
                </a:solidFill>
              </a:rPr>
              <a:t>チャネル</a:t>
            </a:r>
            <a:r>
              <a:rPr lang="ja" sz="1400">
                <a:solidFill>
                  <a:schemeClr val="dk1"/>
                </a:solidFill>
              </a:rPr>
              <a:t>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a:t>
            </a:r>
            <a:r>
              <a:rPr lang="ja" sz="1400">
                <a:solidFill>
                  <a:schemeClr val="dk1"/>
                </a:solidFill>
              </a:rPr>
              <a:t>作業場所：</a:t>
            </a:r>
            <a:r>
              <a:rPr lang="ja" sz="1400">
                <a:solidFill>
                  <a:schemeClr val="dk1"/>
                </a:solidFill>
                <a:latin typeface="Barlow"/>
                <a:ea typeface="Barlow"/>
                <a:cs typeface="Barlow"/>
                <a:sym typeface="Barlow"/>
              </a:rPr>
              <a:t>Microsoft Teams（Web版）</a:t>
            </a:r>
            <a:endParaRPr sz="1400">
              <a:solidFill>
                <a:schemeClr val="dk1"/>
              </a:solidFill>
              <a:latin typeface="Barlow"/>
              <a:ea typeface="Barlow"/>
              <a:cs typeface="Barlow"/>
              <a:sym typeface="Barlow"/>
            </a:endParaRPr>
          </a:p>
        </p:txBody>
      </p:sp>
      <p:sp>
        <p:nvSpPr>
          <p:cNvPr id="181" name="Google Shape;181;p22"/>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Microsoft Teams（Web版）にアクセスします。</a:t>
            </a:r>
            <a:endParaRPr sz="1000"/>
          </a:p>
          <a:p>
            <a:pPr indent="0" lvl="0" marL="0" rtl="0" algn="l">
              <a:spcBef>
                <a:spcPts val="0"/>
              </a:spcBef>
              <a:spcAft>
                <a:spcPts val="0"/>
              </a:spcAft>
              <a:buNone/>
            </a:pPr>
            <a:r>
              <a:rPr lang="ja" sz="1000"/>
              <a:t>参加すべきチャネルを選択した状態の</a:t>
            </a:r>
            <a:endParaRPr sz="1000"/>
          </a:p>
          <a:p>
            <a:pPr indent="0" lvl="0" marL="0" rtl="0" algn="l">
              <a:spcBef>
                <a:spcPts val="0"/>
              </a:spcBef>
              <a:spcAft>
                <a:spcPts val="0"/>
              </a:spcAft>
              <a:buNone/>
            </a:pPr>
            <a:r>
              <a:rPr lang="ja" sz="1000"/>
              <a:t>ブラウザの画面上部にあるURLをコピーします。</a:t>
            </a:r>
            <a:endParaRPr sz="1000"/>
          </a:p>
          <a:p>
            <a:pPr indent="0" lvl="0" marL="0" rtl="0" algn="l">
              <a:spcBef>
                <a:spcPts val="0"/>
              </a:spcBef>
              <a:spcAft>
                <a:spcPts val="0"/>
              </a:spcAft>
              <a:buNone/>
            </a:pPr>
            <a:r>
              <a:t/>
            </a:r>
            <a:endParaRPr sz="1000"/>
          </a:p>
          <a:p>
            <a:pPr indent="0" lvl="0" marL="0" rtl="0" algn="l">
              <a:spcBef>
                <a:spcPts val="0"/>
              </a:spcBef>
              <a:spcAft>
                <a:spcPts val="0"/>
              </a:spcAft>
              <a:buClr>
                <a:schemeClr val="dk1"/>
              </a:buClr>
              <a:buSzPts val="1100"/>
              <a:buFont typeface="Arial"/>
              <a:buNone/>
            </a:pPr>
            <a:r>
              <a:rPr lang="ja" sz="1000">
                <a:solidFill>
                  <a:schemeClr val="dk1"/>
                </a:solidFill>
              </a:rPr>
              <a:t>後ほど使用するのでメモ帳などに控えると便利です。</a:t>
            </a:r>
            <a:endParaRPr sz="1000">
              <a:solidFill>
                <a:schemeClr val="dk1"/>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
        <p:nvSpPr>
          <p:cNvPr id="182" name="Google Shape;182;p22"/>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pic>
        <p:nvPicPr>
          <p:cNvPr id="183" name="Google Shape;183;p22"/>
          <p:cNvPicPr preferRelativeResize="0"/>
          <p:nvPr/>
        </p:nvPicPr>
        <p:blipFill rotWithShape="1">
          <a:blip r:embed="rId3">
            <a:alphaModFix/>
          </a:blip>
          <a:srcRect b="22827" l="0" r="0" t="0"/>
          <a:stretch/>
        </p:blipFill>
        <p:spPr>
          <a:xfrm>
            <a:off x="1240725" y="2249525"/>
            <a:ext cx="5700600" cy="2023675"/>
          </a:xfrm>
          <a:prstGeom prst="rect">
            <a:avLst/>
          </a:prstGeom>
          <a:noFill/>
          <a:ln>
            <a:noFill/>
          </a:ln>
        </p:spPr>
      </p:pic>
      <p:sp>
        <p:nvSpPr>
          <p:cNvPr id="184" name="Google Shape;184;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４</a:t>
            </a:r>
            <a:r>
              <a:rPr lang="ja" sz="1720">
                <a:solidFill>
                  <a:schemeClr val="dk1"/>
                </a:solidFill>
                <a:latin typeface="Barlow"/>
                <a:ea typeface="Barlow"/>
                <a:cs typeface="Barlow"/>
                <a:sym typeface="Barlow"/>
              </a:rPr>
              <a:t>．</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190" name="Google Shape;190;p23"/>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8571"/>
              <a:buFont typeface="Arial"/>
              <a:buNone/>
            </a:pPr>
            <a:r>
              <a:rPr lang="ja">
                <a:latin typeface="Barlow"/>
                <a:ea typeface="Barlow"/>
                <a:cs typeface="Barlow"/>
                <a:sym typeface="Barlow"/>
              </a:rPr>
              <a:t>4-</a:t>
            </a:r>
            <a:r>
              <a:rPr lang="ja">
                <a:latin typeface="Barlow"/>
                <a:ea typeface="Barlow"/>
                <a:cs typeface="Barlow"/>
                <a:sym typeface="Barlow"/>
              </a:rPr>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191" name="Google Shape;191;p23"/>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1101050" y="1302525"/>
            <a:ext cx="3328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latin typeface="Barlow"/>
                <a:ea typeface="Barlow"/>
                <a:cs typeface="Barlow"/>
                <a:sym typeface="Barlow"/>
              </a:rPr>
              <a:t>RECEPTIONIST Web</a:t>
            </a:r>
            <a:r>
              <a:rPr lang="ja" sz="1000">
                <a:latin typeface="Sawarabi Gothic"/>
                <a:ea typeface="Sawarabi Gothic"/>
                <a:cs typeface="Sawarabi Gothic"/>
                <a:sym typeface="Sawarabi Gothic"/>
              </a:rPr>
              <a:t>サイトからログインします。</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Barlow"/>
                <a:ea typeface="Barlow"/>
                <a:cs typeface="Barlow"/>
                <a:sym typeface="Barlow"/>
              </a:rPr>
              <a:t>URL：</a:t>
            </a:r>
            <a:r>
              <a:rPr lang="ja" sz="1000" u="sng">
                <a:solidFill>
                  <a:schemeClr val="hlink"/>
                </a:solidFill>
                <a:latin typeface="Barlow"/>
                <a:ea typeface="Barlow"/>
                <a:cs typeface="Barlow"/>
                <a:sym typeface="Barlow"/>
                <a:hlinkClick r:id="rId3"/>
              </a:rPr>
              <a:t>https://app.receptionist.jp/sign_in</a:t>
            </a:r>
            <a:r>
              <a:rPr lang="ja" sz="1000">
                <a:latin typeface="Barlow"/>
                <a:ea typeface="Barlow"/>
                <a:cs typeface="Barlow"/>
                <a:sym typeface="Barlow"/>
              </a:rPr>
              <a:t>　</a:t>
            </a:r>
            <a:endParaRPr sz="1000">
              <a:latin typeface="Barlow"/>
              <a:ea typeface="Barlow"/>
              <a:cs typeface="Barlow"/>
              <a:sym typeface="Barlow"/>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右上にある人型マークをクリックし</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アカウント情報を選択します。</a:t>
            </a:r>
            <a:endParaRPr sz="1000">
              <a:latin typeface="Sawarabi Gothic"/>
              <a:ea typeface="Sawarabi Gothic"/>
              <a:cs typeface="Sawarabi Gothic"/>
              <a:sym typeface="Sawarabi Gothic"/>
            </a:endParaRPr>
          </a:p>
        </p:txBody>
      </p:sp>
      <p:sp>
        <p:nvSpPr>
          <p:cNvPr id="193" name="Google Shape;193;p23"/>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94" name="Google Shape;194;p23"/>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txBox="1"/>
          <p:nvPr/>
        </p:nvSpPr>
        <p:spPr>
          <a:xfrm>
            <a:off x="5219150" y="1302525"/>
            <a:ext cx="332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Sawarabi Gothic"/>
                <a:ea typeface="Sawarabi Gothic"/>
                <a:cs typeface="Sawarabi Gothic"/>
                <a:sym typeface="Sawarabi Gothic"/>
              </a:rPr>
              <a:t>アカウント情報 右上にある編集をクリックします。</a:t>
            </a:r>
            <a:endParaRPr sz="1000">
              <a:latin typeface="Sawarabi Gothic"/>
              <a:ea typeface="Sawarabi Gothic"/>
              <a:cs typeface="Sawarabi Gothic"/>
              <a:sym typeface="Sawarabi Gothic"/>
            </a:endParaRPr>
          </a:p>
        </p:txBody>
      </p:sp>
      <p:sp>
        <p:nvSpPr>
          <p:cNvPr id="196" name="Google Shape;196;p23"/>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97" name="Google Shape;197;p23"/>
          <p:cNvPicPr preferRelativeResize="0"/>
          <p:nvPr/>
        </p:nvPicPr>
        <p:blipFill>
          <a:blip r:embed="rId4">
            <a:alphaModFix/>
          </a:blip>
          <a:stretch>
            <a:fillRect/>
          </a:stretch>
        </p:blipFill>
        <p:spPr>
          <a:xfrm>
            <a:off x="967763" y="2234875"/>
            <a:ext cx="3208124" cy="2333800"/>
          </a:xfrm>
          <a:prstGeom prst="rect">
            <a:avLst/>
          </a:prstGeom>
          <a:noFill/>
          <a:ln>
            <a:noFill/>
          </a:ln>
        </p:spPr>
      </p:pic>
      <p:pic>
        <p:nvPicPr>
          <p:cNvPr id="198" name="Google Shape;198;p23"/>
          <p:cNvPicPr preferRelativeResize="0"/>
          <p:nvPr/>
        </p:nvPicPr>
        <p:blipFill rotWithShape="1">
          <a:blip r:embed="rId5">
            <a:alphaModFix/>
          </a:blip>
          <a:srcRect b="60614" l="0" r="0" t="0"/>
          <a:stretch/>
        </p:blipFill>
        <p:spPr>
          <a:xfrm>
            <a:off x="5011400" y="2387275"/>
            <a:ext cx="3390651" cy="1164000"/>
          </a:xfrm>
          <a:prstGeom prst="rect">
            <a:avLst/>
          </a:prstGeom>
          <a:noFill/>
          <a:ln>
            <a:noFill/>
          </a:ln>
        </p:spPr>
      </p:pic>
      <p:sp>
        <p:nvSpPr>
          <p:cNvPr id="199" name="Google Shape;19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４</a:t>
            </a:r>
            <a:r>
              <a:rPr lang="ja" sz="1720">
                <a:solidFill>
                  <a:schemeClr val="dk1"/>
                </a:solidFill>
                <a:latin typeface="Barlow"/>
                <a:ea typeface="Barlow"/>
                <a:cs typeface="Barlow"/>
                <a:sym typeface="Barlow"/>
              </a:rPr>
              <a:t>．RECEPTIONISTとMicrosoft Teamsの連携</a:t>
            </a:r>
            <a:r>
              <a:rPr lang="ja" sz="1720">
                <a:solidFill>
                  <a:schemeClr val="dk1"/>
                </a:solidFill>
              </a:rPr>
              <a:t>（全員に行っていただく作業です）</a:t>
            </a:r>
            <a:endParaRPr/>
          </a:p>
        </p:txBody>
      </p:sp>
      <p:sp>
        <p:nvSpPr>
          <p:cNvPr id="205" name="Google Shape;205;p24"/>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4-</a:t>
            </a:r>
            <a:r>
              <a:rPr lang="ja">
                <a:latin typeface="Barlow"/>
                <a:ea typeface="Barlow"/>
                <a:cs typeface="Barlow"/>
                <a:sym typeface="Barlow"/>
              </a:rPr>
              <a:t>1 </a:t>
            </a:r>
            <a:r>
              <a:rPr lang="ja" sz="1400">
                <a:solidFill>
                  <a:schemeClr val="dk1"/>
                </a:solidFill>
                <a:latin typeface="Barlow"/>
                <a:ea typeface="Barlow"/>
                <a:cs typeface="Barlow"/>
                <a:sym typeface="Barlow"/>
              </a:rPr>
              <a:t>RECEPTIONIST WEB</a:t>
            </a:r>
            <a:r>
              <a:rPr lang="ja" sz="1400">
                <a:solidFill>
                  <a:schemeClr val="dk1"/>
                </a:solidFill>
              </a:rPr>
              <a:t>画面で来客通知を受け取るチームとチャネルを連携する</a:t>
            </a:r>
            <a:endParaRPr sz="1400">
              <a:solidFill>
                <a:schemeClr val="dk1"/>
              </a:solidFill>
            </a:endParaRPr>
          </a:p>
          <a:p>
            <a:pPr indent="0" lvl="0" marL="0" rtl="0" algn="l">
              <a:spcBef>
                <a:spcPts val="0"/>
              </a:spcBef>
              <a:spcAft>
                <a:spcPts val="0"/>
              </a:spcAft>
              <a:buClr>
                <a:schemeClr val="dk1"/>
              </a:buClr>
              <a:buSzPct val="78571"/>
              <a:buFont typeface="Arial"/>
              <a:buNone/>
            </a:pPr>
            <a:r>
              <a:rPr lang="ja" sz="1400">
                <a:solidFill>
                  <a:schemeClr val="dk1"/>
                </a:solidFill>
              </a:rPr>
              <a:t>　　作業場所：</a:t>
            </a:r>
            <a:r>
              <a:rPr lang="ja" sz="1400">
                <a:solidFill>
                  <a:schemeClr val="dk1"/>
                </a:solidFill>
                <a:latin typeface="Barlow"/>
                <a:ea typeface="Barlow"/>
                <a:cs typeface="Barlow"/>
                <a:sym typeface="Barlow"/>
              </a:rPr>
              <a:t>RECEPTIONIST WEB</a:t>
            </a:r>
            <a:r>
              <a:rPr lang="ja" sz="1400">
                <a:solidFill>
                  <a:schemeClr val="dk1"/>
                </a:solidFill>
              </a:rPr>
              <a:t>画面</a:t>
            </a:r>
            <a:endParaRPr sz="1400">
              <a:solidFill>
                <a:schemeClr val="dk1"/>
              </a:solidFill>
            </a:endParaRPr>
          </a:p>
        </p:txBody>
      </p:sp>
      <p:sp>
        <p:nvSpPr>
          <p:cNvPr id="206" name="Google Shape;206;p24"/>
          <p:cNvSpPr/>
          <p:nvPr/>
        </p:nvSpPr>
        <p:spPr>
          <a:xfrm>
            <a:off x="571575" y="1252675"/>
            <a:ext cx="8118600" cy="29331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4"/>
          <p:cNvSpPr txBox="1"/>
          <p:nvPr/>
        </p:nvSpPr>
        <p:spPr>
          <a:xfrm>
            <a:off x="1101050" y="1302525"/>
            <a:ext cx="3600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Barlow"/>
                <a:ea typeface="Barlow"/>
                <a:cs typeface="Barlow"/>
                <a:sym typeface="Barlow"/>
              </a:rPr>
              <a:t>Microsoft Teams</a:t>
            </a:r>
            <a:r>
              <a:rPr lang="ja" sz="1000">
                <a:latin typeface="Sawarabi Gothic"/>
                <a:ea typeface="Sawarabi Gothic"/>
                <a:cs typeface="Sawarabi Gothic"/>
                <a:sym typeface="Sawarabi Gothic"/>
              </a:rPr>
              <a:t>のチーム、チャネルから取得した</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リンク情報を貼り付けます。</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a:t>
            </a:r>
            <a:r>
              <a:rPr lang="ja" sz="1000">
                <a:latin typeface="Barlow"/>
                <a:ea typeface="Barlow"/>
                <a:cs typeface="Barlow"/>
                <a:sym typeface="Barlow"/>
              </a:rPr>
              <a:t>Microsoft Teams </a:t>
            </a:r>
            <a:r>
              <a:rPr lang="ja" sz="1000">
                <a:latin typeface="Sawarabi Gothic"/>
                <a:ea typeface="Sawarabi Gothic"/>
                <a:cs typeface="Sawarabi Gothic"/>
                <a:sym typeface="Sawarabi Gothic"/>
              </a:rPr>
              <a:t>通知先チームへのリンク</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a:t>
            </a:r>
            <a:r>
              <a:rPr lang="ja" sz="1000">
                <a:latin typeface="Barlow"/>
                <a:ea typeface="Barlow"/>
                <a:cs typeface="Barlow"/>
                <a:sym typeface="Barlow"/>
              </a:rPr>
              <a:t>Microsoft Teams </a:t>
            </a:r>
            <a:r>
              <a:rPr lang="ja" sz="1000">
                <a:latin typeface="Sawarabi Gothic"/>
                <a:ea typeface="Sawarabi Gothic"/>
                <a:cs typeface="Sawarabi Gothic"/>
                <a:sym typeface="Sawarabi Gothic"/>
              </a:rPr>
              <a:t>通知先チャネルへのリンク</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必要に応じてアシスタント通知先の社員を選択します。</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※同じチャネル内にいる方を選択してください。</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変更を保存するをクリックします。</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
        <p:nvSpPr>
          <p:cNvPr id="208" name="Google Shape;208;p24"/>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pic>
        <p:nvPicPr>
          <p:cNvPr id="209" name="Google Shape;209;p24"/>
          <p:cNvPicPr preferRelativeResize="0"/>
          <p:nvPr/>
        </p:nvPicPr>
        <p:blipFill>
          <a:blip r:embed="rId3">
            <a:alphaModFix/>
          </a:blip>
          <a:stretch>
            <a:fillRect/>
          </a:stretch>
        </p:blipFill>
        <p:spPr>
          <a:xfrm>
            <a:off x="4843550" y="1396450"/>
            <a:ext cx="2550400" cy="2646475"/>
          </a:xfrm>
          <a:prstGeom prst="rect">
            <a:avLst/>
          </a:prstGeom>
          <a:noFill/>
          <a:ln>
            <a:noFill/>
          </a:ln>
        </p:spPr>
      </p:pic>
      <p:sp>
        <p:nvSpPr>
          <p:cNvPr id="210" name="Google Shape;210;p24"/>
          <p:cNvSpPr txBox="1"/>
          <p:nvPr>
            <p:ph idx="2" type="ctrTitle"/>
          </p:nvPr>
        </p:nvSpPr>
        <p:spPr>
          <a:xfrm>
            <a:off x="4244300" y="4287625"/>
            <a:ext cx="4423500" cy="375600"/>
          </a:xfrm>
          <a:prstGeom prst="rect">
            <a:avLst/>
          </a:prstGeom>
        </p:spPr>
        <p:txBody>
          <a:bodyPr anchorCtr="0" anchor="t" bIns="91425" lIns="91425" spcFirstLastPara="1" rIns="91425" wrap="square" tIns="91425">
            <a:normAutofit fontScale="90000"/>
          </a:bodyPr>
          <a:lstStyle/>
          <a:p>
            <a:pPr indent="0" lvl="0" marL="0" rtl="0" algn="r">
              <a:spcBef>
                <a:spcPts val="0"/>
              </a:spcBef>
              <a:spcAft>
                <a:spcPts val="0"/>
              </a:spcAft>
              <a:buNone/>
            </a:pPr>
            <a:r>
              <a:rPr lang="ja"/>
              <a:t>ユーザーの情報変更は完了です。お疲れさまでした。</a:t>
            </a:r>
            <a:endParaRPr sz="1400">
              <a:solidFill>
                <a:schemeClr val="dk1"/>
              </a:solidFill>
              <a:latin typeface="Barlow"/>
              <a:ea typeface="Barlow"/>
              <a:cs typeface="Barlow"/>
              <a:sym typeface="Barlow"/>
            </a:endParaRPr>
          </a:p>
        </p:txBody>
      </p:sp>
      <p:sp>
        <p:nvSpPr>
          <p:cNvPr id="211" name="Google Shape;21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はじめに</a:t>
            </a:r>
            <a:endParaRPr/>
          </a:p>
        </p:txBody>
      </p:sp>
      <p:sp>
        <p:nvSpPr>
          <p:cNvPr id="66" name="Google Shape;66;p14"/>
          <p:cNvSpPr txBox="1"/>
          <p:nvPr/>
        </p:nvSpPr>
        <p:spPr>
          <a:xfrm>
            <a:off x="353050" y="1277900"/>
            <a:ext cx="8278500" cy="301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200">
                <a:solidFill>
                  <a:srgbClr val="434343"/>
                </a:solidFill>
                <a:latin typeface="Barlow Medium"/>
                <a:ea typeface="Barlow Medium"/>
                <a:cs typeface="Barlow Medium"/>
                <a:sym typeface="Barlow Medium"/>
              </a:rPr>
              <a:t>RECEPTIONIST</a:t>
            </a:r>
            <a:r>
              <a:rPr lang="ja" sz="1200">
                <a:solidFill>
                  <a:srgbClr val="434343"/>
                </a:solidFill>
                <a:latin typeface="Sawarabi Gothic"/>
                <a:ea typeface="Sawarabi Gothic"/>
                <a:cs typeface="Sawarabi Gothic"/>
                <a:sym typeface="Sawarabi Gothic"/>
              </a:rPr>
              <a:t>をご利用いただきありがとうございます。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この『一般社員のユーザー情報変更マニュアル（連携先</a:t>
            </a:r>
            <a:r>
              <a:rPr lang="ja" sz="1200">
                <a:solidFill>
                  <a:srgbClr val="434343"/>
                </a:solidFill>
                <a:latin typeface="Barlow"/>
                <a:ea typeface="Barlow"/>
                <a:cs typeface="Barlow"/>
                <a:sym typeface="Barlow"/>
              </a:rPr>
              <a:t>：</a:t>
            </a:r>
            <a:r>
              <a:rPr lang="ja" sz="1200">
                <a:solidFill>
                  <a:srgbClr val="434343"/>
                </a:solidFill>
                <a:latin typeface="Barlow Medium"/>
                <a:ea typeface="Barlow Medium"/>
                <a:cs typeface="Barlow Medium"/>
                <a:sym typeface="Barlow Medium"/>
              </a:rPr>
              <a:t>Microsoft Teams</a:t>
            </a:r>
            <a:r>
              <a:rPr lang="ja" sz="1200">
                <a:solidFill>
                  <a:srgbClr val="434343"/>
                </a:solidFill>
                <a:latin typeface="Sawarabi Gothic"/>
                <a:ea typeface="Sawarabi Gothic"/>
                <a:cs typeface="Sawarabi Gothic"/>
                <a:sym typeface="Sawarabi Gothic"/>
              </a:rPr>
              <a:t>版）』は</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スムーズに受付時の来客通知を受け取ることができるようにまとめております。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入社タイミングや組織変更の際にお役立てください。</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Barlow Medium"/>
                <a:ea typeface="Barlow Medium"/>
                <a:cs typeface="Barlow Medium"/>
                <a:sym typeface="Barlow Medium"/>
              </a:rPr>
              <a:t>RECEPTIONIST</a:t>
            </a:r>
            <a:r>
              <a:rPr lang="ja" sz="1200">
                <a:solidFill>
                  <a:srgbClr val="434343"/>
                </a:solidFill>
                <a:latin typeface="Sawarabi Gothic"/>
                <a:ea typeface="Sawarabi Gothic"/>
                <a:cs typeface="Sawarabi Gothic"/>
                <a:sym typeface="Sawarabi Gothic"/>
              </a:rPr>
              <a:t>管理者様へ</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400">
                <a:solidFill>
                  <a:srgbClr val="434343"/>
                </a:solidFill>
                <a:latin typeface="Sawarabi Gothic"/>
                <a:ea typeface="Sawarabi Gothic"/>
                <a:cs typeface="Sawarabi Gothic"/>
                <a:sym typeface="Sawarabi Gothic"/>
              </a:rPr>
              <a:t>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None/>
            </a:pPr>
            <a:r>
              <a:rPr lang="ja" sz="1200">
                <a:solidFill>
                  <a:srgbClr val="434343"/>
                </a:solidFill>
                <a:latin typeface="Sawarabi Gothic"/>
                <a:ea typeface="Sawarabi Gothic"/>
                <a:cs typeface="Sawarabi Gothic"/>
                <a:sym typeface="Sawarabi Gothic"/>
              </a:rPr>
              <a:t>このマニュアルは複数 チャネル（プライベート）での運用を想定しています。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付与している権限によって『チーム・チャネルの作成、</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メンバーの追加・脱退』を行う作業者が変わります。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また、プライベートチャネルのリンクは</a:t>
            </a:r>
            <a:r>
              <a:rPr lang="ja" sz="1200">
                <a:solidFill>
                  <a:srgbClr val="434343"/>
                </a:solidFill>
                <a:latin typeface="Barlow Medium"/>
                <a:ea typeface="Barlow Medium"/>
                <a:cs typeface="Barlow Medium"/>
                <a:sym typeface="Barlow Medium"/>
              </a:rPr>
              <a:t>Web</a:t>
            </a:r>
            <a:r>
              <a:rPr lang="ja" sz="1200">
                <a:solidFill>
                  <a:srgbClr val="434343"/>
                </a:solidFill>
                <a:latin typeface="Sawarabi Gothic"/>
                <a:ea typeface="Sawarabi Gothic"/>
                <a:cs typeface="Sawarabi Gothic"/>
                <a:sym typeface="Sawarabi Gothic"/>
              </a:rPr>
              <a:t>版で取得可能です。</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t/>
            </a:r>
            <a:endParaRPr sz="1200">
              <a:solidFill>
                <a:srgbClr val="434343"/>
              </a:solidFill>
              <a:latin typeface="Sawarabi Gothic"/>
              <a:ea typeface="Sawarabi Gothic"/>
              <a:cs typeface="Sawarabi Gothic"/>
              <a:sym typeface="Sawarabi Gothic"/>
            </a:endParaRPr>
          </a:p>
          <a:p>
            <a:pPr indent="0" lvl="0" marL="0" rtl="0" algn="ctr">
              <a:spcBef>
                <a:spcPts val="0"/>
              </a:spcBef>
              <a:spcAft>
                <a:spcPts val="0"/>
              </a:spcAft>
              <a:buClr>
                <a:schemeClr val="dk1"/>
              </a:buClr>
              <a:buSzPts val="1100"/>
              <a:buFont typeface="Arial"/>
              <a:buNone/>
            </a:pPr>
            <a:r>
              <a:rPr lang="ja" sz="1200">
                <a:solidFill>
                  <a:srgbClr val="434343"/>
                </a:solidFill>
                <a:latin typeface="Sawarabi Gothic"/>
                <a:ea typeface="Sawarabi Gothic"/>
                <a:cs typeface="Sawarabi Gothic"/>
                <a:sym typeface="Sawarabi Gothic"/>
              </a:rPr>
              <a:t>貴社の運用フローに沿って適宜編集をお願いします。</a:t>
            </a:r>
            <a:endParaRPr sz="1200">
              <a:solidFill>
                <a:srgbClr val="434343"/>
              </a:solidFill>
              <a:latin typeface="Sawarabi Gothic"/>
              <a:ea typeface="Sawarabi Gothic"/>
              <a:cs typeface="Sawarabi Gothic"/>
              <a:sym typeface="Sawarabi Gothic"/>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a:off x="971600" y="2628625"/>
            <a:ext cx="5877000" cy="2129700"/>
          </a:xfrm>
          <a:prstGeom prst="roundRect">
            <a:avLst>
              <a:gd fmla="val 5962"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971600" y="705325"/>
            <a:ext cx="5877000" cy="1831200"/>
          </a:xfrm>
          <a:prstGeom prst="roundRect">
            <a:avLst>
              <a:gd fmla="val 6769" name="adj"/>
            </a:avLst>
          </a:prstGeom>
          <a:noFill/>
          <a:ln cap="flat" cmpd="sng" w="9525">
            <a:solidFill>
              <a:srgbClr val="53AAC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もくじ</a:t>
            </a:r>
            <a:endParaRPr/>
          </a:p>
        </p:txBody>
      </p:sp>
      <p:sp>
        <p:nvSpPr>
          <p:cNvPr id="75" name="Google Shape;75;p15"/>
          <p:cNvSpPr txBox="1"/>
          <p:nvPr/>
        </p:nvSpPr>
        <p:spPr>
          <a:xfrm>
            <a:off x="1853525" y="1069600"/>
            <a:ext cx="47859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Barlow"/>
                <a:ea typeface="Barlow"/>
                <a:cs typeface="Barlow"/>
                <a:sym typeface="Barlow"/>
              </a:rPr>
              <a:t>1.  </a:t>
            </a:r>
            <a:r>
              <a:rPr lang="ja">
                <a:latin typeface="Sawarabi Gothic"/>
                <a:ea typeface="Sawarabi Gothic"/>
                <a:cs typeface="Sawarabi Gothic"/>
                <a:sym typeface="Sawarabi Gothic"/>
              </a:rPr>
              <a:t>来客通知用の</a:t>
            </a:r>
            <a:r>
              <a:rPr lang="ja">
                <a:latin typeface="Sawarabi Gothic"/>
                <a:ea typeface="Sawarabi Gothic"/>
                <a:cs typeface="Sawarabi Gothic"/>
                <a:sym typeface="Sawarabi Gothic"/>
              </a:rPr>
              <a:t>チーム</a:t>
            </a:r>
            <a:r>
              <a:rPr lang="ja">
                <a:latin typeface="Sawarabi Gothic"/>
                <a:ea typeface="Sawarabi Gothic"/>
                <a:cs typeface="Sawarabi Gothic"/>
                <a:sym typeface="Sawarabi Gothic"/>
              </a:rPr>
              <a:t>・</a:t>
            </a:r>
            <a:r>
              <a:rPr lang="ja">
                <a:latin typeface="Sawarabi Gothic"/>
                <a:ea typeface="Sawarabi Gothic"/>
                <a:cs typeface="Sawarabi Gothic"/>
                <a:sym typeface="Sawarabi Gothic"/>
              </a:rPr>
              <a:t>チャネル</a:t>
            </a:r>
            <a:r>
              <a:rPr lang="ja">
                <a:latin typeface="Sawarabi Gothic"/>
                <a:ea typeface="Sawarabi Gothic"/>
                <a:cs typeface="Sawarabi Gothic"/>
                <a:sym typeface="Sawarabi Gothic"/>
              </a:rPr>
              <a:t>を</a:t>
            </a:r>
            <a:r>
              <a:rPr lang="ja">
                <a:latin typeface="Sawarabi Gothic"/>
                <a:ea typeface="Sawarabi Gothic"/>
                <a:cs typeface="Sawarabi Gothic"/>
                <a:sym typeface="Sawarabi Gothic"/>
              </a:rPr>
              <a:t>整える</a:t>
            </a:r>
            <a:endParaRPr>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a:t>
            </a:r>
            <a:r>
              <a:rPr lang="ja" sz="1200">
                <a:latin typeface="Barlow"/>
                <a:ea typeface="Barlow"/>
                <a:cs typeface="Barlow"/>
                <a:sym typeface="Barlow"/>
              </a:rPr>
              <a:t>a) </a:t>
            </a:r>
            <a:r>
              <a:rPr lang="ja" sz="1200">
                <a:latin typeface="Sawarabi Gothic"/>
                <a:ea typeface="Sawarabi Gothic"/>
                <a:cs typeface="Sawarabi Gothic"/>
                <a:sym typeface="Sawarabi Gothic"/>
              </a:rPr>
              <a:t>参加すべきチーム・チャネルがない場合</a:t>
            </a:r>
            <a:endParaRPr sz="12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t>
            </a:r>
            <a:r>
              <a:rPr lang="ja" sz="1000">
                <a:latin typeface="Barlow"/>
                <a:ea typeface="Barlow"/>
                <a:cs typeface="Barlow"/>
                <a:sym typeface="Barlow"/>
              </a:rPr>
              <a:t>a-1 </a:t>
            </a:r>
            <a:r>
              <a:rPr lang="ja" sz="1000">
                <a:latin typeface="Sawarabi Gothic"/>
                <a:ea typeface="Sawarabi Gothic"/>
                <a:cs typeface="Sawarabi Gothic"/>
                <a:sym typeface="Sawarabi Gothic"/>
              </a:rPr>
              <a:t>来客通知用のチームを作成し社員を追加する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　　</a:t>
            </a:r>
            <a:r>
              <a:rPr lang="ja" sz="1000">
                <a:latin typeface="Barlow"/>
                <a:ea typeface="Barlow"/>
                <a:cs typeface="Barlow"/>
                <a:sym typeface="Barlow"/>
              </a:rPr>
              <a:t>a-2 </a:t>
            </a:r>
            <a:r>
              <a:rPr lang="ja" sz="1000">
                <a:latin typeface="Sawarabi Gothic"/>
                <a:ea typeface="Sawarabi Gothic"/>
                <a:cs typeface="Sawarabi Gothic"/>
                <a:sym typeface="Sawarabi Gothic"/>
              </a:rPr>
              <a:t>来客通知用のチャネルを作成し社員を追加する</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700">
                <a:latin typeface="Sawarabi Gothic"/>
                <a:ea typeface="Sawarabi Gothic"/>
                <a:cs typeface="Sawarabi Gothic"/>
                <a:sym typeface="Sawarabi Gothic"/>
              </a:rPr>
              <a:t>　　</a:t>
            </a:r>
            <a:endParaRPr sz="700">
              <a:latin typeface="Sawarabi Gothic"/>
              <a:ea typeface="Sawarabi Gothic"/>
              <a:cs typeface="Sawarabi Gothic"/>
              <a:sym typeface="Sawarabi Gothic"/>
            </a:endParaRPr>
          </a:p>
          <a:p>
            <a:pPr indent="0" lvl="0" marL="0" rtl="0" algn="l">
              <a:spcBef>
                <a:spcPts val="0"/>
              </a:spcBef>
              <a:spcAft>
                <a:spcPts val="0"/>
              </a:spcAft>
              <a:buNone/>
            </a:pPr>
            <a:r>
              <a:rPr lang="ja" sz="1200">
                <a:latin typeface="Sawarabi Gothic"/>
                <a:ea typeface="Sawarabi Gothic"/>
                <a:cs typeface="Sawarabi Gothic"/>
                <a:sym typeface="Sawarabi Gothic"/>
              </a:rPr>
              <a:t>　</a:t>
            </a:r>
            <a:r>
              <a:rPr lang="ja" sz="1200">
                <a:latin typeface="Barlow"/>
                <a:ea typeface="Barlow"/>
                <a:cs typeface="Barlow"/>
                <a:sym typeface="Barlow"/>
              </a:rPr>
              <a:t>b) </a:t>
            </a:r>
            <a:r>
              <a:rPr lang="ja" sz="1200">
                <a:latin typeface="Sawarabi Gothic"/>
                <a:ea typeface="Sawarabi Gothic"/>
                <a:cs typeface="Sawarabi Gothic"/>
                <a:sym typeface="Sawarabi Gothic"/>
              </a:rPr>
              <a:t>参加すべきチーム・チャネルがある場合</a:t>
            </a:r>
            <a:endParaRPr sz="1200">
              <a:latin typeface="Sawarabi Gothic"/>
              <a:ea typeface="Sawarabi Gothic"/>
              <a:cs typeface="Sawarabi Gothic"/>
              <a:sym typeface="Sawarabi Gothic"/>
            </a:endParaRPr>
          </a:p>
          <a:p>
            <a:pPr indent="0" lvl="0" marL="0" rtl="0" algn="l">
              <a:spcBef>
                <a:spcPts val="0"/>
              </a:spcBef>
              <a:spcAft>
                <a:spcPts val="0"/>
              </a:spcAft>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a:ea typeface="Barlow"/>
                <a:cs typeface="Barlow"/>
                <a:sym typeface="Barlow"/>
              </a:rPr>
              <a:t>b-1 </a:t>
            </a:r>
            <a:r>
              <a:rPr lang="ja" sz="1000">
                <a:solidFill>
                  <a:schemeClr val="dk1"/>
                </a:solidFill>
                <a:latin typeface="Sawarabi Gothic"/>
                <a:ea typeface="Sawarabi Gothic"/>
                <a:cs typeface="Sawarabi Gothic"/>
                <a:sym typeface="Sawarabi Gothic"/>
              </a:rPr>
              <a:t>来客通知用のチャネルに社員を追加する</a:t>
            </a:r>
            <a:endParaRPr sz="1200">
              <a:latin typeface="Sawarabi Gothic"/>
              <a:ea typeface="Sawarabi Gothic"/>
              <a:cs typeface="Sawarabi Gothic"/>
              <a:sym typeface="Sawarabi Gothic"/>
            </a:endParaRPr>
          </a:p>
        </p:txBody>
      </p:sp>
      <p:sp>
        <p:nvSpPr>
          <p:cNvPr id="76" name="Google Shape;76;p15"/>
          <p:cNvSpPr txBox="1"/>
          <p:nvPr/>
        </p:nvSpPr>
        <p:spPr>
          <a:xfrm>
            <a:off x="1038300" y="745600"/>
            <a:ext cx="470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latin typeface="Sawarabi Gothic"/>
                <a:ea typeface="Sawarabi Gothic"/>
                <a:cs typeface="Sawarabi Gothic"/>
                <a:sym typeface="Sawarabi Gothic"/>
              </a:rPr>
              <a:t>● </a:t>
            </a:r>
            <a:r>
              <a:rPr lang="ja">
                <a:solidFill>
                  <a:schemeClr val="dk1"/>
                </a:solidFill>
                <a:latin typeface="Sawarabi Gothic"/>
                <a:ea typeface="Sawarabi Gothic"/>
                <a:cs typeface="Sawarabi Gothic"/>
                <a:sym typeface="Sawarabi Gothic"/>
              </a:rPr>
              <a:t>チームの代表者の方が行う作業</a:t>
            </a:r>
            <a:endParaRPr>
              <a:solidFill>
                <a:schemeClr val="dk1"/>
              </a:solidFill>
              <a:latin typeface="Sawarabi Gothic"/>
              <a:ea typeface="Sawarabi Gothic"/>
              <a:cs typeface="Sawarabi Gothic"/>
              <a:sym typeface="Sawarabi Gothic"/>
            </a:endParaRPr>
          </a:p>
        </p:txBody>
      </p:sp>
      <p:pic>
        <p:nvPicPr>
          <p:cNvPr id="77" name="Google Shape;77;p15"/>
          <p:cNvPicPr preferRelativeResize="0"/>
          <p:nvPr/>
        </p:nvPicPr>
        <p:blipFill>
          <a:blip r:embed="rId3">
            <a:alphaModFix/>
          </a:blip>
          <a:stretch>
            <a:fillRect/>
          </a:stretch>
        </p:blipFill>
        <p:spPr>
          <a:xfrm>
            <a:off x="1270800" y="971962"/>
            <a:ext cx="769500" cy="769500"/>
          </a:xfrm>
          <a:prstGeom prst="rect">
            <a:avLst/>
          </a:prstGeom>
          <a:noFill/>
          <a:ln>
            <a:noFill/>
          </a:ln>
        </p:spPr>
      </p:pic>
      <p:sp>
        <p:nvSpPr>
          <p:cNvPr id="78" name="Google Shape;78;p15"/>
          <p:cNvSpPr txBox="1"/>
          <p:nvPr/>
        </p:nvSpPr>
        <p:spPr>
          <a:xfrm>
            <a:off x="1038300" y="2641075"/>
            <a:ext cx="285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1"/>
                </a:solidFill>
                <a:latin typeface="Sawarabi Gothic"/>
                <a:ea typeface="Sawarabi Gothic"/>
                <a:cs typeface="Sawarabi Gothic"/>
                <a:sym typeface="Sawarabi Gothic"/>
              </a:rPr>
              <a:t>● 全員が行う作業</a:t>
            </a:r>
            <a:endParaRPr>
              <a:latin typeface="Sawarabi Gothic"/>
              <a:ea typeface="Sawarabi Gothic"/>
              <a:cs typeface="Sawarabi Gothic"/>
              <a:sym typeface="Sawarabi Gothic"/>
            </a:endParaRPr>
          </a:p>
        </p:txBody>
      </p:sp>
      <p:pic>
        <p:nvPicPr>
          <p:cNvPr id="79" name="Google Shape;79;p15"/>
          <p:cNvPicPr preferRelativeResize="0"/>
          <p:nvPr/>
        </p:nvPicPr>
        <p:blipFill>
          <a:blip r:embed="rId3">
            <a:alphaModFix/>
          </a:blip>
          <a:stretch>
            <a:fillRect/>
          </a:stretch>
        </p:blipFill>
        <p:spPr>
          <a:xfrm>
            <a:off x="1270800" y="2829337"/>
            <a:ext cx="769500" cy="769500"/>
          </a:xfrm>
          <a:prstGeom prst="rect">
            <a:avLst/>
          </a:prstGeom>
          <a:noFill/>
          <a:ln>
            <a:noFill/>
          </a:ln>
        </p:spPr>
      </p:pic>
      <p:pic>
        <p:nvPicPr>
          <p:cNvPr id="80" name="Google Shape;80;p15"/>
          <p:cNvPicPr preferRelativeResize="0"/>
          <p:nvPr/>
        </p:nvPicPr>
        <p:blipFill>
          <a:blip r:embed="rId4">
            <a:alphaModFix/>
          </a:blip>
          <a:stretch>
            <a:fillRect/>
          </a:stretch>
        </p:blipFill>
        <p:spPr>
          <a:xfrm>
            <a:off x="1314063" y="4041250"/>
            <a:ext cx="682975" cy="682349"/>
          </a:xfrm>
          <a:prstGeom prst="rect">
            <a:avLst/>
          </a:prstGeom>
          <a:noFill/>
          <a:ln>
            <a:noFill/>
          </a:ln>
        </p:spPr>
      </p:pic>
      <p:sp>
        <p:nvSpPr>
          <p:cNvPr id="81" name="Google Shape;81;p15"/>
          <p:cNvSpPr txBox="1"/>
          <p:nvPr/>
        </p:nvSpPr>
        <p:spPr>
          <a:xfrm>
            <a:off x="1853525" y="2888875"/>
            <a:ext cx="47859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a:solidFill>
                  <a:schemeClr val="dk1"/>
                </a:solidFill>
                <a:latin typeface="Barlow"/>
                <a:ea typeface="Barlow"/>
                <a:cs typeface="Barlow"/>
                <a:sym typeface="Barlow"/>
              </a:rPr>
              <a:t>2. </a:t>
            </a:r>
            <a:r>
              <a:rPr lang="ja">
                <a:solidFill>
                  <a:schemeClr val="dk1"/>
                </a:solidFill>
                <a:latin typeface="Sawarabi Gothic"/>
                <a:ea typeface="Sawarabi Gothic"/>
                <a:cs typeface="Sawarabi Gothic"/>
                <a:sym typeface="Sawarabi Gothic"/>
              </a:rPr>
              <a:t>旧 来客通知先チャネルから脱退する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a:ea typeface="Barlow"/>
                <a:cs typeface="Barlow"/>
                <a:sym typeface="Barlow"/>
              </a:rPr>
              <a:t>2-1 </a:t>
            </a:r>
            <a:r>
              <a:rPr lang="ja" sz="1000">
                <a:solidFill>
                  <a:schemeClr val="dk1"/>
                </a:solidFill>
                <a:latin typeface="Sawarabi Gothic"/>
                <a:ea typeface="Sawarabi Gothic"/>
                <a:cs typeface="Sawarabi Gothic"/>
                <a:sym typeface="Sawarabi Gothic"/>
              </a:rPr>
              <a:t>旧来客通知先チャネルから脱退する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a:solidFill>
                  <a:schemeClr val="dk1"/>
                </a:solidFill>
                <a:latin typeface="Barlow"/>
                <a:ea typeface="Barlow"/>
                <a:cs typeface="Barlow"/>
                <a:sym typeface="Barlow"/>
              </a:rPr>
              <a:t>3. </a:t>
            </a:r>
            <a:r>
              <a:rPr lang="ja">
                <a:solidFill>
                  <a:schemeClr val="dk1"/>
                </a:solidFill>
                <a:latin typeface="Sawarabi Gothic"/>
                <a:ea typeface="Sawarabi Gothic"/>
                <a:cs typeface="Sawarabi Gothic"/>
                <a:sym typeface="Sawarabi Gothic"/>
              </a:rPr>
              <a:t>連携に必要な情報を取得する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a:ea typeface="Barlow"/>
                <a:cs typeface="Barlow"/>
                <a:sym typeface="Barlow"/>
              </a:rPr>
              <a:t>3-1 </a:t>
            </a:r>
            <a:r>
              <a:rPr lang="ja" sz="1000">
                <a:solidFill>
                  <a:schemeClr val="dk1"/>
                </a:solidFill>
                <a:latin typeface="Sawarabi Gothic"/>
                <a:ea typeface="Sawarabi Gothic"/>
                <a:cs typeface="Sawarabi Gothic"/>
                <a:sym typeface="Sawarabi Gothic"/>
              </a:rPr>
              <a:t>来客通知を受け取るチームのリンクを取得する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Sawarabi Gothic"/>
                <a:ea typeface="Sawarabi Gothic"/>
                <a:cs typeface="Sawarabi Gothic"/>
                <a:sym typeface="Sawarabi Gothic"/>
              </a:rPr>
              <a:t>　</a:t>
            </a:r>
            <a:r>
              <a:rPr lang="ja" sz="1000">
                <a:solidFill>
                  <a:schemeClr val="dk1"/>
                </a:solidFill>
                <a:latin typeface="Barlow"/>
                <a:ea typeface="Barlow"/>
                <a:cs typeface="Barlow"/>
                <a:sym typeface="Barlow"/>
              </a:rPr>
              <a:t>3-2 </a:t>
            </a:r>
            <a:r>
              <a:rPr lang="ja" sz="1000">
                <a:solidFill>
                  <a:schemeClr val="dk1"/>
                </a:solidFill>
                <a:latin typeface="Sawarabi Gothic"/>
                <a:ea typeface="Sawarabi Gothic"/>
                <a:cs typeface="Sawarabi Gothic"/>
                <a:sym typeface="Sawarabi Gothic"/>
              </a:rPr>
              <a:t>来客通知を受け取るチャネルのリンクを取得する</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t/>
            </a:r>
            <a:endParaRPr sz="1000">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a:solidFill>
                  <a:schemeClr val="dk1"/>
                </a:solidFill>
                <a:latin typeface="Barlow"/>
                <a:ea typeface="Barlow"/>
                <a:cs typeface="Barlow"/>
                <a:sym typeface="Barlow"/>
              </a:rPr>
              <a:t>4. RECEPTIONIST</a:t>
            </a:r>
            <a:r>
              <a:rPr lang="ja">
                <a:solidFill>
                  <a:schemeClr val="dk1"/>
                </a:solidFill>
                <a:latin typeface="Sawarabi Gothic"/>
                <a:ea typeface="Sawarabi Gothic"/>
                <a:cs typeface="Sawarabi Gothic"/>
                <a:sym typeface="Sawarabi Gothic"/>
              </a:rPr>
              <a:t>と</a:t>
            </a:r>
            <a:r>
              <a:rPr lang="ja">
                <a:solidFill>
                  <a:schemeClr val="dk1"/>
                </a:solidFill>
                <a:latin typeface="Barlow"/>
                <a:ea typeface="Barlow"/>
                <a:cs typeface="Barlow"/>
                <a:sym typeface="Barlow"/>
              </a:rPr>
              <a:t>Microsoft Teams</a:t>
            </a:r>
            <a:r>
              <a:rPr lang="ja">
                <a:solidFill>
                  <a:schemeClr val="dk1"/>
                </a:solidFill>
                <a:latin typeface="Sawarabi Gothic"/>
                <a:ea typeface="Sawarabi Gothic"/>
                <a:cs typeface="Sawarabi Gothic"/>
                <a:sym typeface="Sawarabi Gothic"/>
              </a:rPr>
              <a:t>を連携する</a:t>
            </a:r>
            <a:endParaRPr>
              <a:solidFill>
                <a:schemeClr val="dk1"/>
              </a:solidFill>
              <a:latin typeface="Sawarabi Gothic"/>
              <a:ea typeface="Sawarabi Gothic"/>
              <a:cs typeface="Sawarabi Gothic"/>
              <a:sym typeface="Sawarabi Gothic"/>
            </a:endParaRPr>
          </a:p>
          <a:p>
            <a:pPr indent="0" lvl="0" marL="0" rtl="0" algn="l">
              <a:spcBef>
                <a:spcPts val="0"/>
              </a:spcBef>
              <a:spcAft>
                <a:spcPts val="0"/>
              </a:spcAft>
              <a:buClr>
                <a:schemeClr val="dk1"/>
              </a:buClr>
              <a:buSzPts val="1100"/>
              <a:buFont typeface="Arial"/>
              <a:buNone/>
            </a:pPr>
            <a:r>
              <a:rPr lang="ja" sz="1000">
                <a:solidFill>
                  <a:schemeClr val="dk1"/>
                </a:solidFill>
                <a:latin typeface="Barlow"/>
                <a:ea typeface="Barlow"/>
                <a:cs typeface="Barlow"/>
                <a:sym typeface="Barlow"/>
              </a:rPr>
              <a:t>　4-1 RECEPTIONIST</a:t>
            </a:r>
            <a:r>
              <a:rPr lang="ja" sz="1000">
                <a:solidFill>
                  <a:schemeClr val="dk1"/>
                </a:solidFill>
                <a:latin typeface="Sawarabi Gothic"/>
                <a:ea typeface="Sawarabi Gothic"/>
                <a:cs typeface="Sawarabi Gothic"/>
                <a:sym typeface="Sawarabi Gothic"/>
              </a:rPr>
              <a:t>管理画面で設定を行う　</a:t>
            </a:r>
            <a:endParaRPr>
              <a:solidFill>
                <a:schemeClr val="dk1"/>
              </a:solidFill>
              <a:latin typeface="Sawarabi Gothic"/>
              <a:ea typeface="Sawarabi Gothic"/>
              <a:cs typeface="Sawarabi Gothic"/>
              <a:sym typeface="Sawarabi Gothic"/>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7558"/>
              <a:buFont typeface="Arial"/>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88" name="Google Shape;88;p16"/>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None/>
            </a:pPr>
            <a:r>
              <a:rPr lang="ja">
                <a:latin typeface="Barlow"/>
                <a:ea typeface="Barlow"/>
                <a:cs typeface="Barlow"/>
                <a:sym typeface="Barlow"/>
              </a:rPr>
              <a:t>a</a:t>
            </a:r>
            <a:r>
              <a:rPr lang="ja">
                <a:latin typeface="Barlow"/>
                <a:ea typeface="Barlow"/>
                <a:cs typeface="Barlow"/>
                <a:sym typeface="Barlow"/>
              </a:rPr>
              <a:t>-1 </a:t>
            </a:r>
            <a:r>
              <a:rPr lang="ja" sz="1400">
                <a:solidFill>
                  <a:schemeClr val="dk1"/>
                </a:solidFill>
              </a:rPr>
              <a:t>来客通知用のチームを作成し社員を追加する</a:t>
            </a:r>
            <a:endParaRPr/>
          </a:p>
        </p:txBody>
      </p:sp>
      <p:sp>
        <p:nvSpPr>
          <p:cNvPr id="89" name="Google Shape;89;p16"/>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ホーム画面の左側メニューから</a:t>
            </a:r>
            <a:endParaRPr sz="1000"/>
          </a:p>
          <a:p>
            <a:pPr indent="0" lvl="0" marL="0" rtl="0" algn="l">
              <a:spcBef>
                <a:spcPts val="0"/>
              </a:spcBef>
              <a:spcAft>
                <a:spcPts val="0"/>
              </a:spcAft>
              <a:buNone/>
            </a:pPr>
            <a:r>
              <a:rPr b="1" lang="ja" sz="1000"/>
              <a:t>『チーム』&gt;『チームを追加』&gt;『チームを作成』</a:t>
            </a:r>
            <a:r>
              <a:rPr lang="ja" sz="1000"/>
              <a:t>を</a:t>
            </a:r>
            <a:endParaRPr sz="1000"/>
          </a:p>
          <a:p>
            <a:pPr indent="0" lvl="0" marL="0" rtl="0" algn="l">
              <a:spcBef>
                <a:spcPts val="0"/>
              </a:spcBef>
              <a:spcAft>
                <a:spcPts val="0"/>
              </a:spcAft>
              <a:buNone/>
            </a:pPr>
            <a:r>
              <a:rPr lang="ja" sz="1000"/>
              <a:t>クリックし、作成画面を開きます。</a:t>
            </a:r>
            <a:endParaRPr sz="1000"/>
          </a:p>
        </p:txBody>
      </p:sp>
      <p:sp>
        <p:nvSpPr>
          <p:cNvPr id="91" name="Google Shape;91;p16"/>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92" name="Google Shape;92;p16"/>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nvSpPr>
        <p:spPr>
          <a:xfrm>
            <a:off x="5219150" y="1277882"/>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「最初から」を選択しチームの種類を選択します。</a:t>
            </a:r>
            <a:endParaRPr sz="1000"/>
          </a:p>
          <a:p>
            <a:pPr indent="0" lvl="0" marL="0" rtl="0" algn="l">
              <a:spcBef>
                <a:spcPts val="0"/>
              </a:spcBef>
              <a:spcAft>
                <a:spcPts val="0"/>
              </a:spcAft>
              <a:buNone/>
            </a:pPr>
            <a:r>
              <a:rPr lang="ja" sz="1000"/>
              <a:t>（パブリック/プライベートどちらを選んでも</a:t>
            </a:r>
            <a:endParaRPr sz="1000"/>
          </a:p>
          <a:p>
            <a:pPr indent="0" lvl="0" marL="0" rtl="0" algn="l">
              <a:spcBef>
                <a:spcPts val="0"/>
              </a:spcBef>
              <a:spcAft>
                <a:spcPts val="0"/>
              </a:spcAft>
              <a:buNone/>
            </a:pPr>
            <a:r>
              <a:rPr lang="ja" sz="1000"/>
              <a:t>　来客通知を受け取ることができます）</a:t>
            </a:r>
            <a:endParaRPr sz="1000"/>
          </a:p>
        </p:txBody>
      </p:sp>
      <p:sp>
        <p:nvSpPr>
          <p:cNvPr id="94" name="Google Shape;94;p16"/>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95" name="Google Shape;95;p16"/>
          <p:cNvPicPr preferRelativeResize="0"/>
          <p:nvPr/>
        </p:nvPicPr>
        <p:blipFill>
          <a:blip r:embed="rId3">
            <a:alphaModFix/>
          </a:blip>
          <a:stretch>
            <a:fillRect/>
          </a:stretch>
        </p:blipFill>
        <p:spPr>
          <a:xfrm>
            <a:off x="1420425" y="2082475"/>
            <a:ext cx="2302800" cy="2198275"/>
          </a:xfrm>
          <a:prstGeom prst="rect">
            <a:avLst/>
          </a:prstGeom>
          <a:noFill/>
          <a:ln>
            <a:noFill/>
          </a:ln>
        </p:spPr>
      </p:pic>
      <p:pic>
        <p:nvPicPr>
          <p:cNvPr id="96" name="Google Shape;96;p16"/>
          <p:cNvPicPr preferRelativeResize="0"/>
          <p:nvPr/>
        </p:nvPicPr>
        <p:blipFill>
          <a:blip r:embed="rId4">
            <a:alphaModFix/>
          </a:blip>
          <a:stretch>
            <a:fillRect/>
          </a:stretch>
        </p:blipFill>
        <p:spPr>
          <a:xfrm>
            <a:off x="5479700" y="2076775"/>
            <a:ext cx="2302801" cy="952875"/>
          </a:xfrm>
          <a:prstGeom prst="rect">
            <a:avLst/>
          </a:prstGeom>
          <a:noFill/>
          <a:ln>
            <a:noFill/>
          </a:ln>
        </p:spPr>
      </p:pic>
      <p:pic>
        <p:nvPicPr>
          <p:cNvPr id="97" name="Google Shape;97;p16"/>
          <p:cNvPicPr preferRelativeResize="0"/>
          <p:nvPr/>
        </p:nvPicPr>
        <p:blipFill>
          <a:blip r:embed="rId5">
            <a:alphaModFix/>
          </a:blip>
          <a:stretch>
            <a:fillRect/>
          </a:stretch>
        </p:blipFill>
        <p:spPr>
          <a:xfrm>
            <a:off x="5479700" y="3071083"/>
            <a:ext cx="2302799" cy="1417116"/>
          </a:xfrm>
          <a:prstGeom prst="rect">
            <a:avLst/>
          </a:prstGeom>
          <a:noFill/>
          <a:ln>
            <a:noFill/>
          </a:ln>
        </p:spPr>
      </p:pic>
      <p:sp>
        <p:nvSpPr>
          <p:cNvPr id="98" name="Google Shape;9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04" name="Google Shape;104;p17"/>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a-1 </a:t>
            </a:r>
            <a:r>
              <a:rPr lang="ja" sz="1400">
                <a:solidFill>
                  <a:schemeClr val="dk1"/>
                </a:solidFill>
              </a:rPr>
              <a:t>来客通知用のチームを作成し社員を追加する</a:t>
            </a:r>
            <a:endParaRPr/>
          </a:p>
        </p:txBody>
      </p:sp>
      <p:sp>
        <p:nvSpPr>
          <p:cNvPr id="105" name="Google Shape;105;p17"/>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101050" y="1302525"/>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チーム名を指定して作成をクリックします。</a:t>
            </a:r>
            <a:endParaRPr sz="1000"/>
          </a:p>
          <a:p>
            <a:pPr indent="0" lvl="0" marL="0" rtl="0" algn="l">
              <a:spcBef>
                <a:spcPts val="0"/>
              </a:spcBef>
              <a:spcAft>
                <a:spcPts val="0"/>
              </a:spcAft>
              <a:buNone/>
            </a:pPr>
            <a:r>
              <a:rPr lang="ja" sz="1000"/>
              <a:t>（来客通知用とわかるチーム名がおすすめです）</a:t>
            </a:r>
            <a:endParaRPr sz="1000"/>
          </a:p>
        </p:txBody>
      </p:sp>
      <p:sp>
        <p:nvSpPr>
          <p:cNvPr id="107" name="Google Shape;107;p17"/>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３</a:t>
            </a:r>
            <a:endParaRPr b="1">
              <a:solidFill>
                <a:srgbClr val="FFFFFF"/>
              </a:solidFill>
              <a:latin typeface="Barlow"/>
              <a:ea typeface="Barlow"/>
              <a:cs typeface="Barlow"/>
              <a:sym typeface="Barlow"/>
            </a:endParaRPr>
          </a:p>
        </p:txBody>
      </p:sp>
      <p:sp>
        <p:nvSpPr>
          <p:cNvPr id="108" name="Google Shape;108;p17"/>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5219150" y="1302525"/>
            <a:ext cx="3328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000"/>
              <a:t>来客通知用アカウント</a:t>
            </a:r>
            <a:r>
              <a:rPr lang="ja" sz="1000"/>
              <a:t>と</a:t>
            </a:r>
            <a:endParaRPr sz="1000"/>
          </a:p>
          <a:p>
            <a:pPr indent="0" lvl="0" marL="0" rtl="0" algn="l">
              <a:spcBef>
                <a:spcPts val="0"/>
              </a:spcBef>
              <a:spcAft>
                <a:spcPts val="0"/>
              </a:spcAft>
              <a:buNone/>
            </a:pPr>
            <a:r>
              <a:rPr lang="ja" sz="1000"/>
              <a:t>全ての追加したいメンバーを検索し選択後</a:t>
            </a:r>
            <a:endParaRPr sz="1000"/>
          </a:p>
          <a:p>
            <a:pPr indent="0" lvl="0" marL="0" rtl="0" algn="l">
              <a:spcBef>
                <a:spcPts val="0"/>
              </a:spcBef>
              <a:spcAft>
                <a:spcPts val="0"/>
              </a:spcAft>
              <a:buNone/>
            </a:pPr>
            <a:r>
              <a:rPr lang="ja" sz="1000"/>
              <a:t>「閉じる」をクリックします。</a:t>
            </a:r>
            <a:endParaRPr sz="1000"/>
          </a:p>
        </p:txBody>
      </p:sp>
      <p:sp>
        <p:nvSpPr>
          <p:cNvPr id="110" name="Google Shape;110;p17"/>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４</a:t>
            </a:r>
            <a:endParaRPr b="1">
              <a:solidFill>
                <a:srgbClr val="FFFFFF"/>
              </a:solidFill>
              <a:latin typeface="Barlow"/>
              <a:ea typeface="Barlow"/>
              <a:cs typeface="Barlow"/>
              <a:sym typeface="Barlow"/>
            </a:endParaRPr>
          </a:p>
        </p:txBody>
      </p:sp>
      <p:pic>
        <p:nvPicPr>
          <p:cNvPr id="111" name="Google Shape;111;p17"/>
          <p:cNvPicPr preferRelativeResize="0"/>
          <p:nvPr/>
        </p:nvPicPr>
        <p:blipFill>
          <a:blip r:embed="rId3">
            <a:alphaModFix/>
          </a:blip>
          <a:stretch>
            <a:fillRect/>
          </a:stretch>
        </p:blipFill>
        <p:spPr>
          <a:xfrm>
            <a:off x="907725" y="2020773"/>
            <a:ext cx="3328200" cy="1951051"/>
          </a:xfrm>
          <a:prstGeom prst="rect">
            <a:avLst/>
          </a:prstGeom>
          <a:noFill/>
          <a:ln>
            <a:noFill/>
          </a:ln>
        </p:spPr>
      </p:pic>
      <p:pic>
        <p:nvPicPr>
          <p:cNvPr id="112" name="Google Shape;112;p17"/>
          <p:cNvPicPr preferRelativeResize="0"/>
          <p:nvPr/>
        </p:nvPicPr>
        <p:blipFill>
          <a:blip r:embed="rId4">
            <a:alphaModFix/>
          </a:blip>
          <a:stretch>
            <a:fillRect/>
          </a:stretch>
        </p:blipFill>
        <p:spPr>
          <a:xfrm>
            <a:off x="5090650" y="2020774"/>
            <a:ext cx="3198549" cy="2252275"/>
          </a:xfrm>
          <a:prstGeom prst="rect">
            <a:avLst/>
          </a:prstGeom>
          <a:noFill/>
          <a:ln>
            <a:noFill/>
          </a:ln>
        </p:spPr>
      </p:pic>
      <p:sp>
        <p:nvSpPr>
          <p:cNvPr id="113" name="Google Shape;11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19" name="Google Shape;119;p18"/>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a)  </a:t>
            </a:r>
            <a:r>
              <a:rPr lang="ja"/>
              <a:t>参加すべき来客通知用チーム・チャネルがない場合</a:t>
            </a:r>
            <a:endParaRPr/>
          </a:p>
          <a:p>
            <a:pPr indent="0" lvl="0" marL="0" rtl="0" algn="l">
              <a:spcBef>
                <a:spcPts val="0"/>
              </a:spcBef>
              <a:spcAft>
                <a:spcPts val="0"/>
              </a:spcAft>
              <a:buNone/>
            </a:pPr>
            <a:r>
              <a:rPr lang="ja">
                <a:latin typeface="Barlow"/>
                <a:ea typeface="Barlow"/>
                <a:cs typeface="Barlow"/>
                <a:sym typeface="Barlow"/>
              </a:rPr>
              <a:t>a-</a:t>
            </a:r>
            <a:r>
              <a:rPr lang="ja">
                <a:latin typeface="Barlow"/>
                <a:ea typeface="Barlow"/>
                <a:cs typeface="Barlow"/>
                <a:sym typeface="Barlow"/>
              </a:rPr>
              <a:t>2 </a:t>
            </a:r>
            <a:r>
              <a:rPr lang="ja" sz="1400">
                <a:solidFill>
                  <a:schemeClr val="dk1"/>
                </a:solidFill>
              </a:rPr>
              <a:t>来客通知用の</a:t>
            </a:r>
            <a:r>
              <a:rPr lang="ja" sz="1400">
                <a:solidFill>
                  <a:schemeClr val="dk1"/>
                </a:solidFill>
              </a:rPr>
              <a:t>チャネル</a:t>
            </a:r>
            <a:r>
              <a:rPr lang="ja" sz="1400">
                <a:solidFill>
                  <a:schemeClr val="dk1"/>
                </a:solidFill>
              </a:rPr>
              <a:t>を作成する（</a:t>
            </a:r>
            <a:r>
              <a:rPr lang="ja" sz="1400">
                <a:solidFill>
                  <a:schemeClr val="dk1"/>
                </a:solidFill>
              </a:rPr>
              <a:t>一般のチャネルを使用する場合は不要です）</a:t>
            </a:r>
            <a:endParaRPr/>
          </a:p>
        </p:txBody>
      </p:sp>
      <p:sp>
        <p:nvSpPr>
          <p:cNvPr id="120" name="Google Shape;120;p18"/>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latin typeface="Sawarabi Gothic"/>
                <a:ea typeface="Sawarabi Gothic"/>
                <a:cs typeface="Sawarabi Gothic"/>
                <a:sym typeface="Sawarabi Gothic"/>
              </a:rPr>
              <a:t>作成したチームの横にある「・・・」をクリックし</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チャネルを追加を選択します。</a:t>
            </a:r>
            <a:endParaRPr sz="1000">
              <a:latin typeface="Sawarabi Gothic"/>
              <a:ea typeface="Sawarabi Gothic"/>
              <a:cs typeface="Sawarabi Gothic"/>
              <a:sym typeface="Sawarabi Gothic"/>
            </a:endParaRPr>
          </a:p>
        </p:txBody>
      </p:sp>
      <p:sp>
        <p:nvSpPr>
          <p:cNvPr id="122" name="Google Shape;122;p18"/>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23" name="Google Shape;123;p18"/>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txBox="1"/>
          <p:nvPr/>
        </p:nvSpPr>
        <p:spPr>
          <a:xfrm>
            <a:off x="5219150" y="1277882"/>
            <a:ext cx="3328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latin typeface="Sawarabi Gothic"/>
                <a:ea typeface="Sawarabi Gothic"/>
                <a:cs typeface="Sawarabi Gothic"/>
                <a:sym typeface="Sawarabi Gothic"/>
              </a:rPr>
              <a:t>チャネル名と説明（省略可能）を入力し</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プライバシー 「プライベート」を選択します。</a:t>
            </a:r>
            <a:endParaRPr sz="1000">
              <a:latin typeface="Sawarabi Gothic"/>
              <a:ea typeface="Sawarabi Gothic"/>
              <a:cs typeface="Sawarabi Gothic"/>
              <a:sym typeface="Sawarabi Gothic"/>
            </a:endParaRPr>
          </a:p>
          <a:p>
            <a:pPr indent="0" lvl="0" marL="0" rtl="0" algn="l">
              <a:spcBef>
                <a:spcPts val="0"/>
              </a:spcBef>
              <a:spcAft>
                <a:spcPts val="0"/>
              </a:spcAft>
              <a:buNone/>
            </a:pPr>
            <a:r>
              <a:t/>
            </a:r>
            <a:endParaRPr sz="1000">
              <a:latin typeface="Sawarabi Gothic"/>
              <a:ea typeface="Sawarabi Gothic"/>
              <a:cs typeface="Sawarabi Gothic"/>
              <a:sym typeface="Sawarabi Gothic"/>
            </a:endParaRPr>
          </a:p>
          <a:p>
            <a:pPr indent="0" lvl="0" marL="0" rtl="0" algn="l">
              <a:spcBef>
                <a:spcPts val="0"/>
              </a:spcBef>
              <a:spcAft>
                <a:spcPts val="0"/>
              </a:spcAft>
              <a:buNone/>
            </a:pPr>
            <a:r>
              <a:rPr lang="ja" sz="1000">
                <a:latin typeface="Sawarabi Gothic"/>
                <a:ea typeface="Sawarabi Gothic"/>
                <a:cs typeface="Sawarabi Gothic"/>
                <a:sym typeface="Sawarabi Gothic"/>
              </a:rPr>
              <a:t>追加をクリックします。</a:t>
            </a:r>
            <a:endParaRPr sz="1000">
              <a:latin typeface="Sawarabi Gothic"/>
              <a:ea typeface="Sawarabi Gothic"/>
              <a:cs typeface="Sawarabi Gothic"/>
              <a:sym typeface="Sawarabi Gothic"/>
            </a:endParaRPr>
          </a:p>
        </p:txBody>
      </p:sp>
      <p:sp>
        <p:nvSpPr>
          <p:cNvPr id="125" name="Google Shape;125;p18"/>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26" name="Google Shape;126;p18"/>
          <p:cNvPicPr preferRelativeResize="0"/>
          <p:nvPr/>
        </p:nvPicPr>
        <p:blipFill>
          <a:blip r:embed="rId3">
            <a:alphaModFix/>
          </a:blip>
          <a:stretch>
            <a:fillRect/>
          </a:stretch>
        </p:blipFill>
        <p:spPr>
          <a:xfrm>
            <a:off x="1104486" y="2085150"/>
            <a:ext cx="2934678" cy="2111674"/>
          </a:xfrm>
          <a:prstGeom prst="rect">
            <a:avLst/>
          </a:prstGeom>
          <a:noFill/>
          <a:ln>
            <a:noFill/>
          </a:ln>
        </p:spPr>
      </p:pic>
      <p:pic>
        <p:nvPicPr>
          <p:cNvPr id="127" name="Google Shape;127;p18"/>
          <p:cNvPicPr preferRelativeResize="0"/>
          <p:nvPr/>
        </p:nvPicPr>
        <p:blipFill>
          <a:blip r:embed="rId4">
            <a:alphaModFix/>
          </a:blip>
          <a:stretch>
            <a:fillRect/>
          </a:stretch>
        </p:blipFill>
        <p:spPr>
          <a:xfrm>
            <a:off x="5085600" y="2085150"/>
            <a:ext cx="3208650" cy="2387575"/>
          </a:xfrm>
          <a:prstGeom prst="rect">
            <a:avLst/>
          </a:prstGeom>
          <a:noFill/>
          <a:ln>
            <a:noFill/>
          </a:ln>
        </p:spPr>
      </p:pic>
      <p:sp>
        <p:nvSpPr>
          <p:cNvPr id="128" name="Google Shape;128;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１．来客通知用のチーム・チャネルを整える</a:t>
            </a:r>
            <a:r>
              <a:rPr lang="ja" sz="1720">
                <a:solidFill>
                  <a:schemeClr val="dk1"/>
                </a:solidFill>
              </a:rPr>
              <a:t>（チームの代表者のみが行う作業です）</a:t>
            </a:r>
            <a:endParaRPr/>
          </a:p>
        </p:txBody>
      </p:sp>
      <p:sp>
        <p:nvSpPr>
          <p:cNvPr id="135" name="Google Shape;135;p19"/>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73333"/>
              <a:buFont typeface="Arial"/>
              <a:buNone/>
            </a:pPr>
            <a:r>
              <a:rPr lang="ja">
                <a:latin typeface="Barlow"/>
                <a:ea typeface="Barlow"/>
                <a:cs typeface="Barlow"/>
                <a:sym typeface="Barlow"/>
              </a:rPr>
              <a:t>b</a:t>
            </a:r>
            <a:r>
              <a:rPr lang="ja">
                <a:latin typeface="Barlow"/>
                <a:ea typeface="Barlow"/>
                <a:cs typeface="Barlow"/>
                <a:sym typeface="Barlow"/>
              </a:rPr>
              <a:t>)  </a:t>
            </a:r>
            <a:r>
              <a:rPr lang="ja"/>
              <a:t>参加すべき来客通知用チーム・チャネルが</a:t>
            </a:r>
            <a:r>
              <a:rPr lang="ja"/>
              <a:t>ある</a:t>
            </a:r>
            <a:r>
              <a:rPr lang="ja"/>
              <a:t>場合</a:t>
            </a:r>
            <a:endParaRPr/>
          </a:p>
          <a:p>
            <a:pPr indent="0" lvl="0" marL="0" rtl="0" algn="l">
              <a:spcBef>
                <a:spcPts val="0"/>
              </a:spcBef>
              <a:spcAft>
                <a:spcPts val="0"/>
              </a:spcAft>
              <a:buNone/>
            </a:pPr>
            <a:r>
              <a:rPr lang="ja">
                <a:latin typeface="Barlow"/>
                <a:ea typeface="Barlow"/>
                <a:cs typeface="Barlow"/>
                <a:sym typeface="Barlow"/>
              </a:rPr>
              <a:t>b-1 </a:t>
            </a:r>
            <a:r>
              <a:rPr lang="ja"/>
              <a:t>来客通知用</a:t>
            </a:r>
            <a:r>
              <a:rPr lang="ja" sz="1400">
                <a:solidFill>
                  <a:schemeClr val="dk1"/>
                </a:solidFill>
              </a:rPr>
              <a:t>チャネルに社員を追加する</a:t>
            </a:r>
            <a:endParaRPr/>
          </a:p>
        </p:txBody>
      </p:sp>
      <p:sp>
        <p:nvSpPr>
          <p:cNvPr id="136" name="Google Shape;136;p19"/>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参加するチャネル</a:t>
            </a:r>
            <a:r>
              <a:rPr lang="ja" sz="1000"/>
              <a:t>の横にある「・・・」をクリックし</a:t>
            </a:r>
            <a:endParaRPr sz="1000"/>
          </a:p>
          <a:p>
            <a:pPr indent="0" lvl="0" marL="0" rtl="0" algn="l">
              <a:spcBef>
                <a:spcPts val="0"/>
              </a:spcBef>
              <a:spcAft>
                <a:spcPts val="0"/>
              </a:spcAft>
              <a:buNone/>
            </a:pPr>
            <a:r>
              <a:rPr lang="ja" sz="1000"/>
              <a:t>メンバー</a:t>
            </a:r>
            <a:r>
              <a:rPr lang="ja" sz="1000"/>
              <a:t>を追加を選択します。</a:t>
            </a:r>
            <a:endParaRPr sz="1000"/>
          </a:p>
        </p:txBody>
      </p:sp>
      <p:sp>
        <p:nvSpPr>
          <p:cNvPr id="137" name="Google Shape;137;p19"/>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38" name="Google Shape;138;p19"/>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ja" sz="1000"/>
              <a:t>全ての追加したいメンバーを検索し選択後</a:t>
            </a:r>
            <a:endParaRPr sz="1000"/>
          </a:p>
          <a:p>
            <a:pPr indent="0" lvl="0" marL="0" rtl="0" algn="l">
              <a:spcBef>
                <a:spcPts val="0"/>
              </a:spcBef>
              <a:spcAft>
                <a:spcPts val="0"/>
              </a:spcAft>
              <a:buNone/>
            </a:pPr>
            <a:r>
              <a:rPr lang="ja" sz="1000"/>
              <a:t>「閉じる」をクリックします。</a:t>
            </a:r>
            <a:endParaRPr sz="1000"/>
          </a:p>
        </p:txBody>
      </p:sp>
      <p:sp>
        <p:nvSpPr>
          <p:cNvPr id="140" name="Google Shape;140;p19"/>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41" name="Google Shape;141;p19"/>
          <p:cNvPicPr preferRelativeResize="0"/>
          <p:nvPr/>
        </p:nvPicPr>
        <p:blipFill>
          <a:blip r:embed="rId3">
            <a:alphaModFix/>
          </a:blip>
          <a:stretch>
            <a:fillRect/>
          </a:stretch>
        </p:blipFill>
        <p:spPr>
          <a:xfrm>
            <a:off x="5122900" y="2085150"/>
            <a:ext cx="3198549" cy="2252275"/>
          </a:xfrm>
          <a:prstGeom prst="rect">
            <a:avLst/>
          </a:prstGeom>
          <a:noFill/>
          <a:ln>
            <a:noFill/>
          </a:ln>
        </p:spPr>
      </p:pic>
      <p:pic>
        <p:nvPicPr>
          <p:cNvPr id="142" name="Google Shape;142;p19"/>
          <p:cNvPicPr preferRelativeResize="0"/>
          <p:nvPr/>
        </p:nvPicPr>
        <p:blipFill>
          <a:blip r:embed="rId4">
            <a:alphaModFix/>
          </a:blip>
          <a:stretch>
            <a:fillRect/>
          </a:stretch>
        </p:blipFill>
        <p:spPr>
          <a:xfrm>
            <a:off x="1213001" y="2085150"/>
            <a:ext cx="2717650" cy="2321425"/>
          </a:xfrm>
          <a:prstGeom prst="rect">
            <a:avLst/>
          </a:prstGeom>
          <a:noFill/>
          <a:ln>
            <a:noFill/>
          </a:ln>
        </p:spPr>
      </p:pic>
      <p:sp>
        <p:nvSpPr>
          <p:cNvPr id="143" name="Google Shape;14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２．</a:t>
            </a:r>
            <a:r>
              <a:rPr lang="ja" sz="1720">
                <a:solidFill>
                  <a:schemeClr val="dk1"/>
                </a:solidFill>
              </a:rPr>
              <a:t>旧 来客通知先チャネルから脱退する（全員に行っていただく作業です）</a:t>
            </a:r>
            <a:endParaRPr sz="1720">
              <a:solidFill>
                <a:schemeClr val="dk1"/>
              </a:solidFill>
              <a:latin typeface="Barlow"/>
              <a:ea typeface="Barlow"/>
              <a:cs typeface="Barlow"/>
              <a:sym typeface="Barlow"/>
            </a:endParaRPr>
          </a:p>
        </p:txBody>
      </p:sp>
      <p:sp>
        <p:nvSpPr>
          <p:cNvPr id="150" name="Google Shape;150;p20"/>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2-</a:t>
            </a:r>
            <a:r>
              <a:rPr lang="ja">
                <a:latin typeface="Barlow"/>
                <a:ea typeface="Barlow"/>
                <a:cs typeface="Barlow"/>
                <a:sym typeface="Barlow"/>
              </a:rPr>
              <a:t>1 </a:t>
            </a:r>
            <a:r>
              <a:rPr lang="ja" sz="1400">
                <a:solidFill>
                  <a:schemeClr val="dk1"/>
                </a:solidFill>
              </a:rPr>
              <a:t>旧 来客通知先チャネルから脱退する</a:t>
            </a:r>
            <a:endParaRPr sz="1400">
              <a:solidFill>
                <a:schemeClr val="dk1"/>
              </a:solidFill>
            </a:endParaRPr>
          </a:p>
          <a:p>
            <a:pPr indent="0" lvl="0" marL="0" rtl="0" algn="l">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51" name="Google Shape;151;p20"/>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旧 通知用チャネルの横にある「・・・」をクリックし</a:t>
            </a:r>
            <a:endParaRPr sz="1000"/>
          </a:p>
          <a:p>
            <a:pPr indent="0" lvl="0" marL="0" rtl="0" algn="l">
              <a:spcBef>
                <a:spcPts val="0"/>
              </a:spcBef>
              <a:spcAft>
                <a:spcPts val="0"/>
              </a:spcAft>
              <a:buNone/>
            </a:pPr>
            <a:r>
              <a:rPr lang="ja" sz="1000"/>
              <a:t>「チャネルから脱退する」を選択します。</a:t>
            </a:r>
            <a:endParaRPr sz="1000"/>
          </a:p>
        </p:txBody>
      </p:sp>
      <p:sp>
        <p:nvSpPr>
          <p:cNvPr id="152" name="Google Shape;152;p20"/>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53" name="Google Shape;153;p20"/>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nvSpPr>
        <p:spPr>
          <a:xfrm>
            <a:off x="5219150" y="1277882"/>
            <a:ext cx="33282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「チャネルから脱退する」が表示されないとき</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与えられている権限がメンバーの場合、</a:t>
            </a:r>
            <a:endParaRPr sz="1000"/>
          </a:p>
          <a:p>
            <a:pPr indent="0" lvl="0" marL="0" rtl="0" algn="l">
              <a:spcBef>
                <a:spcPts val="0"/>
              </a:spcBef>
              <a:spcAft>
                <a:spcPts val="0"/>
              </a:spcAft>
              <a:buNone/>
            </a:pPr>
            <a:r>
              <a:rPr lang="ja" sz="1000"/>
              <a:t>ご自身でチャネルを抜けることができません。</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チャネルの所有者へ依頼をお願いします。</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ja" sz="1000"/>
              <a:t>チャネルの横にある「・・・」をクリックし</a:t>
            </a:r>
            <a:endParaRPr sz="1000"/>
          </a:p>
          <a:p>
            <a:pPr indent="0" lvl="0" marL="0" rtl="0" algn="l">
              <a:spcBef>
                <a:spcPts val="0"/>
              </a:spcBef>
              <a:spcAft>
                <a:spcPts val="0"/>
              </a:spcAft>
              <a:buNone/>
            </a:pPr>
            <a:r>
              <a:rPr lang="ja" sz="1000"/>
              <a:t>「チャネルを管理」を選択することで</a:t>
            </a:r>
            <a:endParaRPr sz="1000"/>
          </a:p>
          <a:p>
            <a:pPr indent="0" lvl="0" marL="0" rtl="0" algn="l">
              <a:spcBef>
                <a:spcPts val="0"/>
              </a:spcBef>
              <a:spcAft>
                <a:spcPts val="0"/>
              </a:spcAft>
              <a:buNone/>
            </a:pPr>
            <a:r>
              <a:rPr lang="ja" sz="1000"/>
              <a:t>所有者を確認できます。</a:t>
            </a:r>
            <a:endParaRPr sz="1000"/>
          </a:p>
        </p:txBody>
      </p:sp>
      <p:sp>
        <p:nvSpPr>
          <p:cNvPr id="155" name="Google Shape;155;p20"/>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56" name="Google Shape;156;p20"/>
          <p:cNvPicPr preferRelativeResize="0"/>
          <p:nvPr/>
        </p:nvPicPr>
        <p:blipFill rotWithShape="1">
          <a:blip r:embed="rId3">
            <a:alphaModFix/>
          </a:blip>
          <a:srcRect b="56572" l="0" r="0" t="0"/>
          <a:stretch/>
        </p:blipFill>
        <p:spPr>
          <a:xfrm>
            <a:off x="4916700" y="3084422"/>
            <a:ext cx="3546452" cy="1108201"/>
          </a:xfrm>
          <a:prstGeom prst="rect">
            <a:avLst/>
          </a:prstGeom>
          <a:noFill/>
          <a:ln>
            <a:noFill/>
          </a:ln>
        </p:spPr>
      </p:pic>
      <p:pic>
        <p:nvPicPr>
          <p:cNvPr id="157" name="Google Shape;157;p20"/>
          <p:cNvPicPr preferRelativeResize="0"/>
          <p:nvPr/>
        </p:nvPicPr>
        <p:blipFill>
          <a:blip r:embed="rId4">
            <a:alphaModFix/>
          </a:blip>
          <a:stretch>
            <a:fillRect/>
          </a:stretch>
        </p:blipFill>
        <p:spPr>
          <a:xfrm>
            <a:off x="1145825" y="2085150"/>
            <a:ext cx="2851999" cy="2436176"/>
          </a:xfrm>
          <a:prstGeom prst="rect">
            <a:avLst/>
          </a:prstGeom>
          <a:noFill/>
          <a:ln>
            <a:noFill/>
          </a:ln>
        </p:spPr>
      </p:pic>
      <p:sp>
        <p:nvSpPr>
          <p:cNvPr id="158" name="Google Shape;15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p:nvPr/>
        </p:nvSpPr>
        <p:spPr>
          <a:xfrm>
            <a:off x="5715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1"/>
          <p:cNvPicPr preferRelativeResize="0"/>
          <p:nvPr/>
        </p:nvPicPr>
        <p:blipFill>
          <a:blip r:embed="rId3">
            <a:alphaModFix/>
          </a:blip>
          <a:stretch>
            <a:fillRect/>
          </a:stretch>
        </p:blipFill>
        <p:spPr>
          <a:xfrm>
            <a:off x="1104473" y="2085150"/>
            <a:ext cx="2934681" cy="2111675"/>
          </a:xfrm>
          <a:prstGeom prst="rect">
            <a:avLst/>
          </a:prstGeom>
          <a:noFill/>
          <a:ln>
            <a:noFill/>
          </a:ln>
        </p:spPr>
      </p:pic>
      <p:sp>
        <p:nvSpPr>
          <p:cNvPr id="165" name="Google Shape;165;p21"/>
          <p:cNvSpPr txBox="1"/>
          <p:nvPr>
            <p:ph type="ctrTitle"/>
          </p:nvPr>
        </p:nvSpPr>
        <p:spPr>
          <a:xfrm>
            <a:off x="311700" y="242575"/>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720">
                <a:solidFill>
                  <a:schemeClr val="dk1"/>
                </a:solidFill>
                <a:latin typeface="Barlow"/>
                <a:ea typeface="Barlow"/>
                <a:cs typeface="Barlow"/>
                <a:sym typeface="Barlow"/>
              </a:rPr>
              <a:t>３</a:t>
            </a:r>
            <a:r>
              <a:rPr lang="ja" sz="1720">
                <a:solidFill>
                  <a:schemeClr val="dk1"/>
                </a:solidFill>
                <a:latin typeface="Barlow"/>
                <a:ea typeface="Barlow"/>
                <a:cs typeface="Barlow"/>
                <a:sym typeface="Barlow"/>
              </a:rPr>
              <a:t>．</a:t>
            </a:r>
            <a:r>
              <a:rPr lang="ja" sz="1720">
                <a:solidFill>
                  <a:schemeClr val="dk1"/>
                </a:solidFill>
              </a:rPr>
              <a:t>連携に必要な情報を取得する（全員に行っていただく作業です）</a:t>
            </a:r>
            <a:endParaRPr sz="1720">
              <a:solidFill>
                <a:schemeClr val="dk1"/>
              </a:solidFill>
              <a:latin typeface="Barlow"/>
              <a:ea typeface="Barlow"/>
              <a:cs typeface="Barlow"/>
              <a:sym typeface="Barlow"/>
            </a:endParaRPr>
          </a:p>
        </p:txBody>
      </p:sp>
      <p:sp>
        <p:nvSpPr>
          <p:cNvPr id="166" name="Google Shape;166;p21"/>
          <p:cNvSpPr txBox="1"/>
          <p:nvPr>
            <p:ph idx="2" type="ctrTitle"/>
          </p:nvPr>
        </p:nvSpPr>
        <p:spPr>
          <a:xfrm>
            <a:off x="549050" y="665300"/>
            <a:ext cx="8520600" cy="375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latin typeface="Barlow"/>
                <a:ea typeface="Barlow"/>
                <a:cs typeface="Barlow"/>
                <a:sym typeface="Barlow"/>
              </a:rPr>
              <a:t>3</a:t>
            </a:r>
            <a:r>
              <a:rPr lang="ja">
                <a:latin typeface="Barlow"/>
                <a:ea typeface="Barlow"/>
                <a:cs typeface="Barlow"/>
                <a:sym typeface="Barlow"/>
              </a:rPr>
              <a:t>-1 </a:t>
            </a:r>
            <a:r>
              <a:rPr lang="ja" sz="1400">
                <a:solidFill>
                  <a:schemeClr val="dk1"/>
                </a:solidFill>
              </a:rPr>
              <a:t>来客通知を受け取るチームのリンクを取得する</a:t>
            </a:r>
            <a:endParaRPr sz="1400">
              <a:solidFill>
                <a:schemeClr val="dk1"/>
              </a:solidFill>
            </a:endParaRPr>
          </a:p>
          <a:p>
            <a:pPr indent="0" lvl="0" marL="0" rtl="0" algn="l">
              <a:spcBef>
                <a:spcPts val="0"/>
              </a:spcBef>
              <a:spcAft>
                <a:spcPts val="0"/>
              </a:spcAft>
              <a:buNone/>
            </a:pPr>
            <a:r>
              <a:rPr lang="ja" sz="1400">
                <a:solidFill>
                  <a:schemeClr val="dk1"/>
                </a:solidFill>
              </a:rPr>
              <a:t>　　作業場所：</a:t>
            </a:r>
            <a:r>
              <a:rPr lang="ja" sz="1400">
                <a:solidFill>
                  <a:schemeClr val="dk1"/>
                </a:solidFill>
                <a:latin typeface="Barlow"/>
                <a:ea typeface="Barlow"/>
                <a:cs typeface="Barlow"/>
                <a:sym typeface="Barlow"/>
              </a:rPr>
              <a:t>Microsoft Teams</a:t>
            </a:r>
            <a:endParaRPr sz="1400">
              <a:solidFill>
                <a:schemeClr val="dk1"/>
              </a:solidFill>
              <a:latin typeface="Barlow"/>
              <a:ea typeface="Barlow"/>
              <a:cs typeface="Barlow"/>
              <a:sym typeface="Barlow"/>
            </a:endParaRPr>
          </a:p>
        </p:txBody>
      </p:sp>
      <p:sp>
        <p:nvSpPr>
          <p:cNvPr id="167" name="Google Shape;167;p21"/>
          <p:cNvSpPr txBox="1"/>
          <p:nvPr/>
        </p:nvSpPr>
        <p:spPr>
          <a:xfrm>
            <a:off x="1141725" y="1277882"/>
            <a:ext cx="33282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000"/>
              <a:t>参加すべき通知用チームの横にある</a:t>
            </a:r>
            <a:endParaRPr sz="1000"/>
          </a:p>
          <a:p>
            <a:pPr indent="0" lvl="0" marL="0" rtl="0" algn="l">
              <a:spcBef>
                <a:spcPts val="0"/>
              </a:spcBef>
              <a:spcAft>
                <a:spcPts val="0"/>
              </a:spcAft>
              <a:buNone/>
            </a:pPr>
            <a:r>
              <a:rPr lang="ja" sz="1000"/>
              <a:t>「・・・」をクリックし</a:t>
            </a:r>
            <a:endParaRPr sz="1000"/>
          </a:p>
          <a:p>
            <a:pPr indent="0" lvl="0" marL="0" rtl="0" algn="l">
              <a:spcBef>
                <a:spcPts val="0"/>
              </a:spcBef>
              <a:spcAft>
                <a:spcPts val="0"/>
              </a:spcAft>
              <a:buNone/>
            </a:pPr>
            <a:r>
              <a:rPr lang="ja" sz="1000"/>
              <a:t>「チームへのリンクを取得」を選択します。</a:t>
            </a:r>
            <a:endParaRPr sz="1000"/>
          </a:p>
        </p:txBody>
      </p:sp>
      <p:sp>
        <p:nvSpPr>
          <p:cNvPr id="168" name="Google Shape;168;p21"/>
          <p:cNvSpPr/>
          <p:nvPr/>
        </p:nvSpPr>
        <p:spPr>
          <a:xfrm>
            <a:off x="7415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１</a:t>
            </a:r>
            <a:endParaRPr b="1">
              <a:solidFill>
                <a:srgbClr val="FFFFFF"/>
              </a:solidFill>
              <a:latin typeface="Barlow"/>
              <a:ea typeface="Barlow"/>
              <a:cs typeface="Barlow"/>
              <a:sym typeface="Barlow"/>
            </a:endParaRPr>
          </a:p>
        </p:txBody>
      </p:sp>
      <p:sp>
        <p:nvSpPr>
          <p:cNvPr id="169" name="Google Shape;169;p21"/>
          <p:cNvSpPr/>
          <p:nvPr/>
        </p:nvSpPr>
        <p:spPr>
          <a:xfrm>
            <a:off x="4689675" y="1252675"/>
            <a:ext cx="4000500" cy="3410400"/>
          </a:xfrm>
          <a:prstGeom prst="rect">
            <a:avLst/>
          </a:prstGeom>
          <a:solidFill>
            <a:srgbClr val="C2F0FF">
              <a:alpha val="73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5219150" y="1277882"/>
            <a:ext cx="332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000"/>
              <a:t>チームへのリンクをコピーします。</a:t>
            </a:r>
            <a:endParaRPr sz="1000"/>
          </a:p>
          <a:p>
            <a:pPr indent="0" lvl="0" marL="0" rtl="0" algn="l">
              <a:spcBef>
                <a:spcPts val="0"/>
              </a:spcBef>
              <a:spcAft>
                <a:spcPts val="0"/>
              </a:spcAft>
              <a:buNone/>
            </a:pPr>
            <a:r>
              <a:rPr lang="ja" sz="1000"/>
              <a:t>後ほど使用するのでメモ帳などに控えると便利です。</a:t>
            </a:r>
            <a:endParaRPr sz="1000"/>
          </a:p>
        </p:txBody>
      </p:sp>
      <p:sp>
        <p:nvSpPr>
          <p:cNvPr id="171" name="Google Shape;171;p21"/>
          <p:cNvSpPr/>
          <p:nvPr/>
        </p:nvSpPr>
        <p:spPr>
          <a:xfrm>
            <a:off x="4859625" y="1355375"/>
            <a:ext cx="400200" cy="400200"/>
          </a:xfrm>
          <a:prstGeom prst="roundRect">
            <a:avLst>
              <a:gd fmla="val 16667" name="adj"/>
            </a:avLst>
          </a:prstGeom>
          <a:solidFill>
            <a:srgbClr val="53AAC5"/>
          </a:solidFill>
          <a:ln cap="flat" cmpd="sng" w="9525">
            <a:solidFill>
              <a:srgbClr val="B4ECF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ja">
                <a:solidFill>
                  <a:srgbClr val="FFFFFF"/>
                </a:solidFill>
                <a:latin typeface="Barlow"/>
                <a:ea typeface="Barlow"/>
                <a:cs typeface="Barlow"/>
                <a:sym typeface="Barlow"/>
              </a:rPr>
              <a:t>２</a:t>
            </a:r>
            <a:endParaRPr b="1">
              <a:solidFill>
                <a:srgbClr val="FFFFFF"/>
              </a:solidFill>
              <a:latin typeface="Barlow"/>
              <a:ea typeface="Barlow"/>
              <a:cs typeface="Barlow"/>
              <a:sym typeface="Barlow"/>
            </a:endParaRPr>
          </a:p>
        </p:txBody>
      </p:sp>
      <p:pic>
        <p:nvPicPr>
          <p:cNvPr id="172" name="Google Shape;172;p21"/>
          <p:cNvPicPr preferRelativeResize="0"/>
          <p:nvPr/>
        </p:nvPicPr>
        <p:blipFill>
          <a:blip r:embed="rId4">
            <a:alphaModFix/>
          </a:blip>
          <a:stretch>
            <a:fillRect/>
          </a:stretch>
        </p:blipFill>
        <p:spPr>
          <a:xfrm>
            <a:off x="4868223" y="2085150"/>
            <a:ext cx="3643399" cy="1039225"/>
          </a:xfrm>
          <a:prstGeom prst="rect">
            <a:avLst/>
          </a:prstGeom>
          <a:noFill/>
          <a:ln>
            <a:noFill/>
          </a:ln>
        </p:spPr>
      </p:pic>
      <p:sp>
        <p:nvSpPr>
          <p:cNvPr id="173" name="Google Shape;17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