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Sawarabi Gothic"/>
      <p:regular r:id="rId18"/>
    </p:embeddedFont>
    <p:embeddedFont>
      <p:font typeface="Barlow"/>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Barlow-bold.fntdata"/><Relationship Id="rId11" Type="http://schemas.openxmlformats.org/officeDocument/2006/relationships/slide" Target="slides/slide6.xml"/><Relationship Id="rId22" Type="http://schemas.openxmlformats.org/officeDocument/2006/relationships/font" Target="fonts/Barlow-boldItalic.fntdata"/><Relationship Id="rId10" Type="http://schemas.openxmlformats.org/officeDocument/2006/relationships/slide" Target="slides/slide5.xml"/><Relationship Id="rId21" Type="http://schemas.openxmlformats.org/officeDocument/2006/relationships/font" Target="fonts/Barlow-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Barlow-regular.fntdata"/><Relationship Id="rId6" Type="http://schemas.openxmlformats.org/officeDocument/2006/relationships/slide" Target="slides/slide1.xml"/><Relationship Id="rId18" Type="http://schemas.openxmlformats.org/officeDocument/2006/relationships/font" Target="fonts/SawarabiGothic-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13313a6a9ca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13313a6a9ca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13313a6a9ca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13313a6a9ca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13313a6a9ca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13313a6a9ca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13313a6a9ca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13313a6a9ca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13313a6a9ca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13313a6a9ca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136396c72e3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136396c72e3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13313a6a9ca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13313a6a9ca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136396c72e3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136396c72e3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13313a6a9ca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13313a6a9ca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13313a6a9ca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13313a6a9ca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13313a6a9ca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13313a6a9ca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311700" y="242575"/>
            <a:ext cx="8520600" cy="375600"/>
          </a:xfrm>
          <a:prstGeom prst="rect">
            <a:avLst/>
          </a:prstGeom>
        </p:spPr>
        <p:txBody>
          <a:bodyPr anchorCtr="0" anchor="t" bIns="91425" lIns="91425" spcFirstLastPara="1" rIns="91425" wrap="square" tIns="91425">
            <a:normAutofit/>
          </a:bodyPr>
          <a:lstStyle>
            <a:lvl1pPr lvl="0">
              <a:spcBef>
                <a:spcPts val="0"/>
              </a:spcBef>
              <a:spcAft>
                <a:spcPts val="0"/>
              </a:spcAft>
              <a:buClr>
                <a:srgbClr val="273436"/>
              </a:buClr>
              <a:buSzPts val="1800"/>
              <a:buFont typeface="Sawarabi Gothic"/>
              <a:buNone/>
              <a:defRPr sz="1800">
                <a:solidFill>
                  <a:srgbClr val="273436"/>
                </a:solidFill>
                <a:latin typeface="Sawarabi Gothic"/>
                <a:ea typeface="Sawarabi Gothic"/>
                <a:cs typeface="Sawarabi Gothic"/>
                <a:sym typeface="Sawarabi Gothic"/>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cxnSp>
        <p:nvCxnSpPr>
          <p:cNvPr id="14" name="Google Shape;14;p2"/>
          <p:cNvCxnSpPr/>
          <p:nvPr/>
        </p:nvCxnSpPr>
        <p:spPr>
          <a:xfrm>
            <a:off x="301250" y="618250"/>
            <a:ext cx="8479800" cy="0"/>
          </a:xfrm>
          <a:prstGeom prst="straightConnector1">
            <a:avLst/>
          </a:prstGeom>
          <a:noFill/>
          <a:ln cap="flat" cmpd="sng" w="9525">
            <a:solidFill>
              <a:srgbClr val="C9DAF8"/>
            </a:solidFill>
            <a:prstDash val="solid"/>
            <a:round/>
            <a:headEnd len="med" w="med" type="none"/>
            <a:tailEnd len="med" w="med" type="none"/>
          </a:ln>
        </p:spPr>
      </p:cxnSp>
      <p:sp>
        <p:nvSpPr>
          <p:cNvPr id="15" name="Google Shape;15;p2"/>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273436"/>
              </a:buClr>
              <a:buSzPts val="1500"/>
              <a:buFont typeface="Sawarabi Gothic"/>
              <a:buNone/>
              <a:defRPr sz="1500">
                <a:solidFill>
                  <a:srgbClr val="273436"/>
                </a:solidFill>
                <a:latin typeface="Sawarabi Gothic"/>
                <a:ea typeface="Sawarabi Gothic"/>
                <a:cs typeface="Sawarabi Gothic"/>
                <a:sym typeface="Sawarabi Gothic"/>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sp>
        <p:nvSpPr>
          <p:cNvPr id="17" name="Google Shape;17;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5" name="Shape 35"/>
        <p:cNvGrpSpPr/>
        <p:nvPr/>
      </p:nvGrpSpPr>
      <p:grpSpPr>
        <a:xfrm>
          <a:off x="0" y="0"/>
          <a:ext cx="0" cy="0"/>
          <a:chOff x="0" y="0"/>
          <a:chExt cx="0" cy="0"/>
        </a:xfrm>
      </p:grpSpPr>
      <p:sp>
        <p:nvSpPr>
          <p:cNvPr id="36" name="Google Shape;36;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7" name="Google Shape;37;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1" name="Google Shape;41;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2" name="Google Shape;42;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3" name="Google Shape;43;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 name="Shape 44"/>
        <p:cNvGrpSpPr/>
        <p:nvPr/>
      </p:nvGrpSpPr>
      <p:grpSpPr>
        <a:xfrm>
          <a:off x="0" y="0"/>
          <a:ext cx="0" cy="0"/>
          <a:chOff x="0" y="0"/>
          <a:chExt cx="0" cy="0"/>
        </a:xfrm>
      </p:grpSpPr>
      <p:sp>
        <p:nvSpPr>
          <p:cNvPr id="45" name="Google Shape;45;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6" name="Google Shape;46;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7" name="Shape 47"/>
        <p:cNvGrpSpPr/>
        <p:nvPr/>
      </p:nvGrpSpPr>
      <p:grpSpPr>
        <a:xfrm>
          <a:off x="0" y="0"/>
          <a:ext cx="0" cy="0"/>
          <a:chOff x="0" y="0"/>
          <a:chExt cx="0" cy="0"/>
        </a:xfrm>
      </p:grpSpPr>
      <p:sp>
        <p:nvSpPr>
          <p:cNvPr id="48" name="Google Shape;48;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9" name="Google Shape;49;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0" name="Google Shape;50;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目次" type="blank">
  <p:cSld name="BLANK">
    <p:spTree>
      <p:nvGrpSpPr>
        <p:cNvPr id="51" name="Shape 51"/>
        <p:cNvGrpSpPr/>
        <p:nvPr/>
      </p:nvGrpSpPr>
      <p:grpSpPr>
        <a:xfrm>
          <a:off x="0" y="0"/>
          <a:ext cx="0" cy="0"/>
          <a:chOff x="0" y="0"/>
          <a:chExt cx="0" cy="0"/>
        </a:xfrm>
      </p:grpSpPr>
      <p:sp>
        <p:nvSpPr>
          <p:cNvPr id="52" name="Google Shape;52;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cxnSp>
        <p:nvCxnSpPr>
          <p:cNvPr id="53" name="Google Shape;53;p12"/>
          <p:cNvCxnSpPr/>
          <p:nvPr/>
        </p:nvCxnSpPr>
        <p:spPr>
          <a:xfrm>
            <a:off x="301250" y="618250"/>
            <a:ext cx="8479800" cy="0"/>
          </a:xfrm>
          <a:prstGeom prst="straightConnector1">
            <a:avLst/>
          </a:prstGeom>
          <a:noFill/>
          <a:ln cap="flat" cmpd="sng" w="9525">
            <a:solidFill>
              <a:srgbClr val="C9DAF8"/>
            </a:solidFill>
            <a:prstDash val="solid"/>
            <a:round/>
            <a:headEnd len="med" w="med" type="none"/>
            <a:tailEnd len="med" w="med" type="none"/>
          </a:ln>
        </p:spPr>
      </p:cxn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
        <p:nvSpPr>
          <p:cNvPr id="9" name="Google Shape;9;p1"/>
          <p:cNvSpPr/>
          <p:nvPr/>
        </p:nvSpPr>
        <p:spPr>
          <a:xfrm>
            <a:off x="7923825" y="4733575"/>
            <a:ext cx="818700" cy="252900"/>
          </a:xfrm>
          <a:prstGeom prst="roundRect">
            <a:avLst>
              <a:gd fmla="val 16667" name="adj"/>
            </a:avLst>
          </a:prstGeom>
          <a:solidFill>
            <a:schemeClr val="lt1"/>
          </a:solidFill>
          <a:ln cap="flat" cmpd="sng" w="952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ja" sz="900">
                <a:solidFill>
                  <a:srgbClr val="999999"/>
                </a:solidFill>
              </a:rPr>
              <a:t>confidential</a:t>
            </a:r>
            <a:endParaRPr sz="900">
              <a:solidFill>
                <a:srgbClr val="999999"/>
              </a:solidFill>
            </a:endParaRPr>
          </a:p>
        </p:txBody>
      </p:sp>
      <p:pic>
        <p:nvPicPr>
          <p:cNvPr id="10" name="Google Shape;10;p1"/>
          <p:cNvPicPr preferRelativeResize="0"/>
          <p:nvPr/>
        </p:nvPicPr>
        <p:blipFill>
          <a:blip r:embed="rId1">
            <a:alphaModFix/>
          </a:blip>
          <a:stretch>
            <a:fillRect/>
          </a:stretch>
        </p:blipFill>
        <p:spPr>
          <a:xfrm>
            <a:off x="0" y="0"/>
            <a:ext cx="1076018" cy="31027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7.png"/><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5.pn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app.receptionist.jp/sign_in" TargetMode="External"/><Relationship Id="rId4" Type="http://schemas.openxmlformats.org/officeDocument/2006/relationships/image" Target="../media/image18.png"/><Relationship Id="rId5"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3"/>
          <p:cNvSpPr txBox="1"/>
          <p:nvPr/>
        </p:nvSpPr>
        <p:spPr>
          <a:xfrm>
            <a:off x="311700" y="2319775"/>
            <a:ext cx="8520600" cy="14205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ja" sz="2200">
                <a:solidFill>
                  <a:srgbClr val="595959"/>
                </a:solidFill>
                <a:latin typeface="Sawarabi Gothic"/>
                <a:ea typeface="Sawarabi Gothic"/>
                <a:cs typeface="Sawarabi Gothic"/>
                <a:sym typeface="Sawarabi Gothic"/>
              </a:rPr>
              <a:t>一般社員のユーザー情報変更マニュアル</a:t>
            </a:r>
            <a:endParaRPr sz="2200">
              <a:solidFill>
                <a:srgbClr val="595959"/>
              </a:solidFill>
              <a:latin typeface="Sawarabi Gothic"/>
              <a:ea typeface="Sawarabi Gothic"/>
              <a:cs typeface="Sawarabi Gothic"/>
              <a:sym typeface="Sawarabi Gothic"/>
            </a:endParaRPr>
          </a:p>
          <a:p>
            <a:pPr indent="0" lvl="0" marL="0" rtl="0" algn="ctr">
              <a:spcBef>
                <a:spcPts val="0"/>
              </a:spcBef>
              <a:spcAft>
                <a:spcPts val="0"/>
              </a:spcAft>
              <a:buNone/>
            </a:pPr>
            <a:r>
              <a:rPr lang="ja" sz="1700">
                <a:solidFill>
                  <a:srgbClr val="595959"/>
                </a:solidFill>
                <a:latin typeface="Sawarabi Gothic"/>
                <a:ea typeface="Sawarabi Gothic"/>
                <a:cs typeface="Sawarabi Gothic"/>
                <a:sym typeface="Sawarabi Gothic"/>
              </a:rPr>
              <a:t>連携先：Microsoft Teams版</a:t>
            </a:r>
            <a:endParaRPr sz="1700">
              <a:solidFill>
                <a:srgbClr val="595959"/>
              </a:solidFill>
              <a:latin typeface="Sawarabi Gothic"/>
              <a:ea typeface="Sawarabi Gothic"/>
              <a:cs typeface="Sawarabi Gothic"/>
              <a:sym typeface="Sawarabi Gothic"/>
            </a:endParaRPr>
          </a:p>
          <a:p>
            <a:pPr indent="0" lvl="0" marL="0" rtl="0" algn="ctr">
              <a:spcBef>
                <a:spcPts val="0"/>
              </a:spcBef>
              <a:spcAft>
                <a:spcPts val="0"/>
              </a:spcAft>
              <a:buNone/>
            </a:pPr>
            <a:r>
              <a:rPr lang="ja" sz="1300">
                <a:solidFill>
                  <a:srgbClr val="595959"/>
                </a:solidFill>
                <a:latin typeface="Sawarabi Gothic"/>
                <a:ea typeface="Sawarabi Gothic"/>
                <a:cs typeface="Sawarabi Gothic"/>
                <a:sym typeface="Sawarabi Gothic"/>
              </a:rPr>
              <a:t>複数チーム</a:t>
            </a:r>
            <a:endParaRPr sz="1300">
              <a:solidFill>
                <a:srgbClr val="595959"/>
              </a:solidFill>
              <a:latin typeface="Sawarabi Gothic"/>
              <a:ea typeface="Sawarabi Gothic"/>
              <a:cs typeface="Sawarabi Gothic"/>
              <a:sym typeface="Sawarabi Gothic"/>
            </a:endParaRPr>
          </a:p>
          <a:p>
            <a:pPr indent="0" lvl="0" marL="0" rtl="0" algn="ctr">
              <a:spcBef>
                <a:spcPts val="0"/>
              </a:spcBef>
              <a:spcAft>
                <a:spcPts val="0"/>
              </a:spcAft>
              <a:buNone/>
            </a:pPr>
            <a:r>
              <a:t/>
            </a:r>
            <a:endParaRPr sz="1700">
              <a:solidFill>
                <a:srgbClr val="595959"/>
              </a:solidFill>
              <a:latin typeface="Sawarabi Gothic"/>
              <a:ea typeface="Sawarabi Gothic"/>
              <a:cs typeface="Sawarabi Gothic"/>
              <a:sym typeface="Sawarabi Gothic"/>
            </a:endParaRPr>
          </a:p>
        </p:txBody>
      </p:sp>
      <p:pic>
        <p:nvPicPr>
          <p:cNvPr id="59" name="Google Shape;59;p13"/>
          <p:cNvPicPr preferRelativeResize="0"/>
          <p:nvPr/>
        </p:nvPicPr>
        <p:blipFill>
          <a:blip r:embed="rId3">
            <a:alphaModFix/>
          </a:blip>
          <a:stretch>
            <a:fillRect/>
          </a:stretch>
        </p:blipFill>
        <p:spPr>
          <a:xfrm>
            <a:off x="1765137" y="1057775"/>
            <a:ext cx="5613725" cy="1618750"/>
          </a:xfrm>
          <a:prstGeom prst="rect">
            <a:avLst/>
          </a:prstGeom>
          <a:noFill/>
          <a:ln>
            <a:noFill/>
          </a:ln>
        </p:spPr>
      </p:pic>
      <p:pic>
        <p:nvPicPr>
          <p:cNvPr id="60" name="Google Shape;60;p13"/>
          <p:cNvPicPr preferRelativeResize="0"/>
          <p:nvPr/>
        </p:nvPicPr>
        <p:blipFill>
          <a:blip r:embed="rId4">
            <a:alphaModFix/>
          </a:blip>
          <a:stretch>
            <a:fillRect/>
          </a:stretch>
        </p:blipFill>
        <p:spPr>
          <a:xfrm>
            <a:off x="5875800" y="2571751"/>
            <a:ext cx="561551" cy="5615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t>はじめに</a:t>
            </a:r>
            <a:endParaRPr/>
          </a:p>
        </p:txBody>
      </p:sp>
      <p:sp>
        <p:nvSpPr>
          <p:cNvPr id="66" name="Google Shape;66;p14"/>
          <p:cNvSpPr txBox="1"/>
          <p:nvPr/>
        </p:nvSpPr>
        <p:spPr>
          <a:xfrm>
            <a:off x="353050" y="1277900"/>
            <a:ext cx="8278500" cy="283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ja" sz="1200">
                <a:solidFill>
                  <a:srgbClr val="434343"/>
                </a:solidFill>
                <a:latin typeface="Barlow"/>
                <a:ea typeface="Barlow"/>
                <a:cs typeface="Barlow"/>
                <a:sym typeface="Barlow"/>
              </a:rPr>
              <a:t>RECEPTIONIST</a:t>
            </a:r>
            <a:r>
              <a:rPr lang="ja" sz="1200">
                <a:solidFill>
                  <a:srgbClr val="434343"/>
                </a:solidFill>
                <a:latin typeface="Sawarabi Gothic"/>
                <a:ea typeface="Sawarabi Gothic"/>
                <a:cs typeface="Sawarabi Gothic"/>
                <a:sym typeface="Sawarabi Gothic"/>
              </a:rPr>
              <a:t>をご利用いただきありがとうございます。</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None/>
            </a:pPr>
            <a:r>
              <a:rPr lang="ja" sz="1200">
                <a:solidFill>
                  <a:srgbClr val="434343"/>
                </a:solidFill>
                <a:latin typeface="Sawarabi Gothic"/>
                <a:ea typeface="Sawarabi Gothic"/>
                <a:cs typeface="Sawarabi Gothic"/>
                <a:sym typeface="Sawarabi Gothic"/>
              </a:rPr>
              <a:t>この『一般社員のユーザー情報変更マニュアル（連携先</a:t>
            </a:r>
            <a:r>
              <a:rPr lang="ja" sz="1200">
                <a:solidFill>
                  <a:srgbClr val="434343"/>
                </a:solidFill>
                <a:latin typeface="Barlow"/>
                <a:ea typeface="Barlow"/>
                <a:cs typeface="Barlow"/>
                <a:sym typeface="Barlow"/>
              </a:rPr>
              <a:t>：Microsoft Teams</a:t>
            </a:r>
            <a:r>
              <a:rPr lang="ja" sz="1200">
                <a:solidFill>
                  <a:srgbClr val="434343"/>
                </a:solidFill>
                <a:latin typeface="Sawarabi Gothic"/>
                <a:ea typeface="Sawarabi Gothic"/>
                <a:cs typeface="Sawarabi Gothic"/>
                <a:sym typeface="Sawarabi Gothic"/>
              </a:rPr>
              <a:t>版）』は</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None/>
            </a:pPr>
            <a:r>
              <a:rPr lang="ja" sz="1200">
                <a:solidFill>
                  <a:srgbClr val="434343"/>
                </a:solidFill>
                <a:latin typeface="Sawarabi Gothic"/>
                <a:ea typeface="Sawarabi Gothic"/>
                <a:cs typeface="Sawarabi Gothic"/>
                <a:sym typeface="Sawarabi Gothic"/>
              </a:rPr>
              <a:t>スムーズに受付時の来客通知を受け取ることができるようにまとめております。</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None/>
            </a:pPr>
            <a:r>
              <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None/>
            </a:pPr>
            <a:r>
              <a:rPr lang="ja" sz="1200">
                <a:solidFill>
                  <a:srgbClr val="434343"/>
                </a:solidFill>
                <a:latin typeface="Sawarabi Gothic"/>
                <a:ea typeface="Sawarabi Gothic"/>
                <a:cs typeface="Sawarabi Gothic"/>
                <a:sym typeface="Sawarabi Gothic"/>
              </a:rPr>
              <a:t>入社タイミングや組織変更の際にお役立てください。</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None/>
            </a:pPr>
            <a:r>
              <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None/>
            </a:pPr>
            <a:r>
              <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Clr>
                <a:schemeClr val="dk1"/>
              </a:buClr>
              <a:buSzPts val="1100"/>
              <a:buFont typeface="Arial"/>
              <a:buNone/>
            </a:pPr>
            <a:r>
              <a:rPr lang="ja" sz="1200">
                <a:solidFill>
                  <a:srgbClr val="434343"/>
                </a:solidFill>
                <a:latin typeface="Barlow"/>
                <a:ea typeface="Barlow"/>
                <a:cs typeface="Barlow"/>
                <a:sym typeface="Barlow"/>
              </a:rPr>
              <a:t>RECEPTIONIST</a:t>
            </a:r>
            <a:r>
              <a:rPr lang="ja" sz="1200">
                <a:solidFill>
                  <a:srgbClr val="434343"/>
                </a:solidFill>
                <a:latin typeface="Sawarabi Gothic"/>
                <a:ea typeface="Sawarabi Gothic"/>
                <a:cs typeface="Sawarabi Gothic"/>
                <a:sym typeface="Sawarabi Gothic"/>
              </a:rPr>
              <a:t>管理者様へ</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Clr>
                <a:schemeClr val="dk1"/>
              </a:buClr>
              <a:buSzPts val="1100"/>
              <a:buFont typeface="Arial"/>
              <a:buNone/>
            </a:pPr>
            <a:r>
              <a:rPr lang="ja" sz="400">
                <a:solidFill>
                  <a:srgbClr val="434343"/>
                </a:solidFill>
                <a:latin typeface="Sawarabi Gothic"/>
                <a:ea typeface="Sawarabi Gothic"/>
                <a:cs typeface="Sawarabi Gothic"/>
                <a:sym typeface="Sawarabi Gothic"/>
              </a:rPr>
              <a:t>　</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None/>
            </a:pPr>
            <a:r>
              <a:rPr lang="ja" sz="1200">
                <a:solidFill>
                  <a:srgbClr val="434343"/>
                </a:solidFill>
                <a:latin typeface="Sawarabi Gothic"/>
                <a:ea typeface="Sawarabi Gothic"/>
                <a:cs typeface="Sawarabi Gothic"/>
                <a:sym typeface="Sawarabi Gothic"/>
              </a:rPr>
              <a:t>このマニュアルは複数 チームでの運用を想定しています。</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Clr>
                <a:schemeClr val="dk1"/>
              </a:buClr>
              <a:buSzPts val="1100"/>
              <a:buFont typeface="Arial"/>
              <a:buNone/>
            </a:pPr>
            <a:r>
              <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Clr>
                <a:schemeClr val="dk1"/>
              </a:buClr>
              <a:buSzPts val="1100"/>
              <a:buFont typeface="Arial"/>
              <a:buNone/>
            </a:pPr>
            <a:r>
              <a:rPr lang="ja" sz="1200">
                <a:solidFill>
                  <a:srgbClr val="434343"/>
                </a:solidFill>
                <a:latin typeface="Sawarabi Gothic"/>
                <a:ea typeface="Sawarabi Gothic"/>
                <a:cs typeface="Sawarabi Gothic"/>
                <a:sym typeface="Sawarabi Gothic"/>
              </a:rPr>
              <a:t>付与している権限によって『チームの作成、</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Clr>
                <a:schemeClr val="dk1"/>
              </a:buClr>
              <a:buSzPts val="1100"/>
              <a:buFont typeface="Arial"/>
              <a:buNone/>
            </a:pPr>
            <a:r>
              <a:rPr lang="ja" sz="1200">
                <a:solidFill>
                  <a:srgbClr val="434343"/>
                </a:solidFill>
                <a:latin typeface="Sawarabi Gothic"/>
                <a:ea typeface="Sawarabi Gothic"/>
                <a:cs typeface="Sawarabi Gothic"/>
                <a:sym typeface="Sawarabi Gothic"/>
              </a:rPr>
              <a:t>メンバーの追加・脱退』を行う作業者が変わります。</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Clr>
                <a:schemeClr val="dk1"/>
              </a:buClr>
              <a:buSzPts val="1100"/>
              <a:buFont typeface="Arial"/>
              <a:buNone/>
            </a:pPr>
            <a:r>
              <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Clr>
                <a:schemeClr val="dk1"/>
              </a:buClr>
              <a:buSzPts val="1100"/>
              <a:buFont typeface="Arial"/>
              <a:buNone/>
            </a:pPr>
            <a:r>
              <a:rPr lang="ja" sz="1200">
                <a:solidFill>
                  <a:srgbClr val="434343"/>
                </a:solidFill>
                <a:latin typeface="Sawarabi Gothic"/>
                <a:ea typeface="Sawarabi Gothic"/>
                <a:cs typeface="Sawarabi Gothic"/>
                <a:sym typeface="Sawarabi Gothic"/>
              </a:rPr>
              <a:t>貴社の運用フローに沿って適宜編集をお願いします。</a:t>
            </a:r>
            <a:endParaRPr sz="1200">
              <a:solidFill>
                <a:srgbClr val="434343"/>
              </a:solidFill>
              <a:latin typeface="Sawarabi Gothic"/>
              <a:ea typeface="Sawarabi Gothic"/>
              <a:cs typeface="Sawarabi Gothic"/>
              <a:sym typeface="Sawarabi Gothic"/>
            </a:endParaRPr>
          </a:p>
        </p:txBody>
      </p:sp>
      <p:sp>
        <p:nvSpPr>
          <p:cNvPr id="67" name="Google Shape;67;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p:nvPr/>
        </p:nvSpPr>
        <p:spPr>
          <a:xfrm>
            <a:off x="971600" y="2628625"/>
            <a:ext cx="5877000" cy="2129700"/>
          </a:xfrm>
          <a:prstGeom prst="roundRect">
            <a:avLst>
              <a:gd fmla="val 5962" name="adj"/>
            </a:avLst>
          </a:prstGeom>
          <a:noFill/>
          <a:ln cap="flat" cmpd="sng" w="9525">
            <a:solidFill>
              <a:srgbClr val="53AAC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5"/>
          <p:cNvSpPr/>
          <p:nvPr/>
        </p:nvSpPr>
        <p:spPr>
          <a:xfrm>
            <a:off x="971600" y="705325"/>
            <a:ext cx="5877000" cy="1831200"/>
          </a:xfrm>
          <a:prstGeom prst="roundRect">
            <a:avLst>
              <a:gd fmla="val 6769" name="adj"/>
            </a:avLst>
          </a:prstGeom>
          <a:noFill/>
          <a:ln cap="flat" cmpd="sng" w="9525">
            <a:solidFill>
              <a:srgbClr val="53AAC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5"/>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t>もくじ</a:t>
            </a:r>
            <a:endParaRPr/>
          </a:p>
        </p:txBody>
      </p:sp>
      <p:sp>
        <p:nvSpPr>
          <p:cNvPr id="75" name="Google Shape;75;p15"/>
          <p:cNvSpPr txBox="1"/>
          <p:nvPr/>
        </p:nvSpPr>
        <p:spPr>
          <a:xfrm>
            <a:off x="1853525" y="1069600"/>
            <a:ext cx="4785900" cy="144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a:latin typeface="Sawarabi Gothic"/>
                <a:ea typeface="Sawarabi Gothic"/>
                <a:cs typeface="Sawarabi Gothic"/>
                <a:sym typeface="Sawarabi Gothic"/>
              </a:rPr>
              <a:t>1.  </a:t>
            </a:r>
            <a:r>
              <a:rPr lang="ja">
                <a:latin typeface="Sawarabi Gothic"/>
                <a:ea typeface="Sawarabi Gothic"/>
                <a:cs typeface="Sawarabi Gothic"/>
                <a:sym typeface="Sawarabi Gothic"/>
              </a:rPr>
              <a:t>来客通知用の</a:t>
            </a:r>
            <a:r>
              <a:rPr lang="ja">
                <a:latin typeface="Sawarabi Gothic"/>
                <a:ea typeface="Sawarabi Gothic"/>
                <a:cs typeface="Sawarabi Gothic"/>
                <a:sym typeface="Sawarabi Gothic"/>
              </a:rPr>
              <a:t>チーム</a:t>
            </a:r>
            <a:r>
              <a:rPr lang="ja">
                <a:latin typeface="Sawarabi Gothic"/>
                <a:ea typeface="Sawarabi Gothic"/>
                <a:cs typeface="Sawarabi Gothic"/>
                <a:sym typeface="Sawarabi Gothic"/>
              </a:rPr>
              <a:t>・</a:t>
            </a:r>
            <a:r>
              <a:rPr lang="ja">
                <a:latin typeface="Sawarabi Gothic"/>
                <a:ea typeface="Sawarabi Gothic"/>
                <a:cs typeface="Sawarabi Gothic"/>
                <a:sym typeface="Sawarabi Gothic"/>
              </a:rPr>
              <a:t>チャネル</a:t>
            </a:r>
            <a:r>
              <a:rPr lang="ja">
                <a:latin typeface="Sawarabi Gothic"/>
                <a:ea typeface="Sawarabi Gothic"/>
                <a:cs typeface="Sawarabi Gothic"/>
                <a:sym typeface="Sawarabi Gothic"/>
              </a:rPr>
              <a:t>を</a:t>
            </a:r>
            <a:r>
              <a:rPr lang="ja">
                <a:latin typeface="Sawarabi Gothic"/>
                <a:ea typeface="Sawarabi Gothic"/>
                <a:cs typeface="Sawarabi Gothic"/>
                <a:sym typeface="Sawarabi Gothic"/>
              </a:rPr>
              <a:t>整える</a:t>
            </a:r>
            <a:endParaRPr>
              <a:latin typeface="Sawarabi Gothic"/>
              <a:ea typeface="Sawarabi Gothic"/>
              <a:cs typeface="Sawarabi Gothic"/>
              <a:sym typeface="Sawarabi Gothic"/>
            </a:endParaRPr>
          </a:p>
          <a:p>
            <a:pPr indent="0" lvl="0" marL="0" rtl="0" algn="l">
              <a:spcBef>
                <a:spcPts val="0"/>
              </a:spcBef>
              <a:spcAft>
                <a:spcPts val="0"/>
              </a:spcAft>
              <a:buNone/>
            </a:pPr>
            <a:r>
              <a:rPr lang="ja" sz="700">
                <a:latin typeface="Sawarabi Gothic"/>
                <a:ea typeface="Sawarabi Gothic"/>
                <a:cs typeface="Sawarabi Gothic"/>
                <a:sym typeface="Sawarabi Gothic"/>
              </a:rPr>
              <a:t>　　</a:t>
            </a:r>
            <a:endParaRPr sz="700">
              <a:latin typeface="Sawarabi Gothic"/>
              <a:ea typeface="Sawarabi Gothic"/>
              <a:cs typeface="Sawarabi Gothic"/>
              <a:sym typeface="Sawarabi Gothic"/>
            </a:endParaRPr>
          </a:p>
          <a:p>
            <a:pPr indent="0" lvl="0" marL="0" rtl="0" algn="l">
              <a:spcBef>
                <a:spcPts val="0"/>
              </a:spcBef>
              <a:spcAft>
                <a:spcPts val="0"/>
              </a:spcAft>
              <a:buNone/>
            </a:pPr>
            <a:r>
              <a:rPr lang="ja" sz="1200">
                <a:latin typeface="Sawarabi Gothic"/>
                <a:ea typeface="Sawarabi Gothic"/>
                <a:cs typeface="Sawarabi Gothic"/>
                <a:sym typeface="Sawarabi Gothic"/>
              </a:rPr>
              <a:t>　a) 参加すべきチーム・チャネルがない場合</a:t>
            </a:r>
            <a:endParaRPr sz="12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　　a-1 </a:t>
            </a:r>
            <a:r>
              <a:rPr lang="ja" sz="1000">
                <a:latin typeface="Sawarabi Gothic"/>
                <a:ea typeface="Sawarabi Gothic"/>
                <a:cs typeface="Sawarabi Gothic"/>
                <a:sym typeface="Sawarabi Gothic"/>
              </a:rPr>
              <a:t>来客通知用のチームを作成し社員を追加する</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　　a-2 来客通知用のチャネルを作成する</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700">
                <a:latin typeface="Sawarabi Gothic"/>
                <a:ea typeface="Sawarabi Gothic"/>
                <a:cs typeface="Sawarabi Gothic"/>
                <a:sym typeface="Sawarabi Gothic"/>
              </a:rPr>
              <a:t>　　</a:t>
            </a:r>
            <a:endParaRPr sz="700">
              <a:latin typeface="Sawarabi Gothic"/>
              <a:ea typeface="Sawarabi Gothic"/>
              <a:cs typeface="Sawarabi Gothic"/>
              <a:sym typeface="Sawarabi Gothic"/>
            </a:endParaRPr>
          </a:p>
          <a:p>
            <a:pPr indent="0" lvl="0" marL="0" rtl="0" algn="l">
              <a:spcBef>
                <a:spcPts val="0"/>
              </a:spcBef>
              <a:spcAft>
                <a:spcPts val="0"/>
              </a:spcAft>
              <a:buNone/>
            </a:pPr>
            <a:r>
              <a:rPr lang="ja" sz="1200">
                <a:latin typeface="Sawarabi Gothic"/>
                <a:ea typeface="Sawarabi Gothic"/>
                <a:cs typeface="Sawarabi Gothic"/>
                <a:sym typeface="Sawarabi Gothic"/>
              </a:rPr>
              <a:t>　b) 参加すべきチーム・チャネルがある場合</a:t>
            </a:r>
            <a:endParaRPr sz="1200">
              <a:latin typeface="Sawarabi Gothic"/>
              <a:ea typeface="Sawarabi Gothic"/>
              <a:cs typeface="Sawarabi Gothic"/>
              <a:sym typeface="Sawarabi Gothic"/>
            </a:endParaRPr>
          </a:p>
          <a:p>
            <a:pPr indent="0" lvl="0" marL="0" rtl="0" algn="l">
              <a:spcBef>
                <a:spcPts val="0"/>
              </a:spcBef>
              <a:spcAft>
                <a:spcPts val="0"/>
              </a:spcAft>
              <a:buNone/>
            </a:pPr>
            <a:r>
              <a:rPr lang="ja" sz="1000">
                <a:solidFill>
                  <a:schemeClr val="dk1"/>
                </a:solidFill>
                <a:latin typeface="Sawarabi Gothic"/>
                <a:ea typeface="Sawarabi Gothic"/>
                <a:cs typeface="Sawarabi Gothic"/>
                <a:sym typeface="Sawarabi Gothic"/>
              </a:rPr>
              <a:t>　　b-1 来客通知用のチームに社員を追加する</a:t>
            </a:r>
            <a:endParaRPr sz="1200">
              <a:latin typeface="Sawarabi Gothic"/>
              <a:ea typeface="Sawarabi Gothic"/>
              <a:cs typeface="Sawarabi Gothic"/>
              <a:sym typeface="Sawarabi Gothic"/>
            </a:endParaRPr>
          </a:p>
        </p:txBody>
      </p:sp>
      <p:sp>
        <p:nvSpPr>
          <p:cNvPr id="76" name="Google Shape;76;p15"/>
          <p:cNvSpPr txBox="1"/>
          <p:nvPr/>
        </p:nvSpPr>
        <p:spPr>
          <a:xfrm>
            <a:off x="1038300" y="745600"/>
            <a:ext cx="4701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a:latin typeface="Sawarabi Gothic"/>
                <a:ea typeface="Sawarabi Gothic"/>
                <a:cs typeface="Sawarabi Gothic"/>
                <a:sym typeface="Sawarabi Gothic"/>
              </a:rPr>
              <a:t>● </a:t>
            </a:r>
            <a:r>
              <a:rPr lang="ja">
                <a:solidFill>
                  <a:schemeClr val="dk1"/>
                </a:solidFill>
                <a:latin typeface="Sawarabi Gothic"/>
                <a:ea typeface="Sawarabi Gothic"/>
                <a:cs typeface="Sawarabi Gothic"/>
                <a:sym typeface="Sawarabi Gothic"/>
              </a:rPr>
              <a:t>チームの代表者の方が行う作業</a:t>
            </a:r>
            <a:endParaRPr>
              <a:solidFill>
                <a:schemeClr val="dk1"/>
              </a:solidFill>
              <a:latin typeface="Sawarabi Gothic"/>
              <a:ea typeface="Sawarabi Gothic"/>
              <a:cs typeface="Sawarabi Gothic"/>
              <a:sym typeface="Sawarabi Gothic"/>
            </a:endParaRPr>
          </a:p>
        </p:txBody>
      </p:sp>
      <p:pic>
        <p:nvPicPr>
          <p:cNvPr id="77" name="Google Shape;77;p15"/>
          <p:cNvPicPr preferRelativeResize="0"/>
          <p:nvPr/>
        </p:nvPicPr>
        <p:blipFill>
          <a:blip r:embed="rId3">
            <a:alphaModFix/>
          </a:blip>
          <a:stretch>
            <a:fillRect/>
          </a:stretch>
        </p:blipFill>
        <p:spPr>
          <a:xfrm>
            <a:off x="1270800" y="971962"/>
            <a:ext cx="769500" cy="769500"/>
          </a:xfrm>
          <a:prstGeom prst="rect">
            <a:avLst/>
          </a:prstGeom>
          <a:noFill/>
          <a:ln>
            <a:noFill/>
          </a:ln>
        </p:spPr>
      </p:pic>
      <p:sp>
        <p:nvSpPr>
          <p:cNvPr id="78" name="Google Shape;78;p15"/>
          <p:cNvSpPr txBox="1"/>
          <p:nvPr/>
        </p:nvSpPr>
        <p:spPr>
          <a:xfrm>
            <a:off x="1038300" y="2641075"/>
            <a:ext cx="2857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a:solidFill>
                  <a:schemeClr val="dk1"/>
                </a:solidFill>
                <a:latin typeface="Sawarabi Gothic"/>
                <a:ea typeface="Sawarabi Gothic"/>
                <a:cs typeface="Sawarabi Gothic"/>
                <a:sym typeface="Sawarabi Gothic"/>
              </a:rPr>
              <a:t>● 全員が行う作業</a:t>
            </a:r>
            <a:endParaRPr>
              <a:latin typeface="Sawarabi Gothic"/>
              <a:ea typeface="Sawarabi Gothic"/>
              <a:cs typeface="Sawarabi Gothic"/>
              <a:sym typeface="Sawarabi Gothic"/>
            </a:endParaRPr>
          </a:p>
        </p:txBody>
      </p:sp>
      <p:pic>
        <p:nvPicPr>
          <p:cNvPr id="79" name="Google Shape;79;p15"/>
          <p:cNvPicPr preferRelativeResize="0"/>
          <p:nvPr/>
        </p:nvPicPr>
        <p:blipFill>
          <a:blip r:embed="rId3">
            <a:alphaModFix/>
          </a:blip>
          <a:stretch>
            <a:fillRect/>
          </a:stretch>
        </p:blipFill>
        <p:spPr>
          <a:xfrm>
            <a:off x="1270800" y="2829337"/>
            <a:ext cx="769500" cy="769500"/>
          </a:xfrm>
          <a:prstGeom prst="rect">
            <a:avLst/>
          </a:prstGeom>
          <a:noFill/>
          <a:ln>
            <a:noFill/>
          </a:ln>
        </p:spPr>
      </p:pic>
      <p:pic>
        <p:nvPicPr>
          <p:cNvPr id="80" name="Google Shape;80;p15"/>
          <p:cNvPicPr preferRelativeResize="0"/>
          <p:nvPr/>
        </p:nvPicPr>
        <p:blipFill>
          <a:blip r:embed="rId4">
            <a:alphaModFix/>
          </a:blip>
          <a:stretch>
            <a:fillRect/>
          </a:stretch>
        </p:blipFill>
        <p:spPr>
          <a:xfrm>
            <a:off x="1314063" y="4041250"/>
            <a:ext cx="682975" cy="682349"/>
          </a:xfrm>
          <a:prstGeom prst="rect">
            <a:avLst/>
          </a:prstGeom>
          <a:noFill/>
          <a:ln>
            <a:noFill/>
          </a:ln>
        </p:spPr>
      </p:pic>
      <p:sp>
        <p:nvSpPr>
          <p:cNvPr id="81" name="Google Shape;81;p15"/>
          <p:cNvSpPr txBox="1"/>
          <p:nvPr/>
        </p:nvSpPr>
        <p:spPr>
          <a:xfrm>
            <a:off x="1853525" y="2888875"/>
            <a:ext cx="4785900" cy="1754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ja">
                <a:solidFill>
                  <a:schemeClr val="dk1"/>
                </a:solidFill>
                <a:latin typeface="Sawarabi Gothic"/>
                <a:ea typeface="Sawarabi Gothic"/>
                <a:cs typeface="Sawarabi Gothic"/>
                <a:sym typeface="Sawarabi Gothic"/>
              </a:rPr>
              <a:t>2. 旧 来客通知先チームから脱退する</a:t>
            </a:r>
            <a:endParaRPr>
              <a:solidFill>
                <a:schemeClr val="dk1"/>
              </a:solidFill>
              <a:latin typeface="Sawarabi Gothic"/>
              <a:ea typeface="Sawarabi Gothic"/>
              <a:cs typeface="Sawarabi Gothic"/>
              <a:sym typeface="Sawarabi Gothic"/>
            </a:endParaRPr>
          </a:p>
          <a:p>
            <a:pPr indent="0" lvl="0" marL="0" rtl="0" algn="l">
              <a:spcBef>
                <a:spcPts val="0"/>
              </a:spcBef>
              <a:spcAft>
                <a:spcPts val="0"/>
              </a:spcAft>
              <a:buClr>
                <a:schemeClr val="dk1"/>
              </a:buClr>
              <a:buSzPts val="1100"/>
              <a:buFont typeface="Arial"/>
              <a:buNone/>
            </a:pPr>
            <a:r>
              <a:rPr lang="ja" sz="1000">
                <a:solidFill>
                  <a:schemeClr val="dk1"/>
                </a:solidFill>
                <a:latin typeface="Sawarabi Gothic"/>
                <a:ea typeface="Sawarabi Gothic"/>
                <a:cs typeface="Sawarabi Gothic"/>
                <a:sym typeface="Sawarabi Gothic"/>
              </a:rPr>
              <a:t>　2-1 旧来客通知先チームから脱退する</a:t>
            </a:r>
            <a:endParaRPr sz="1000">
              <a:solidFill>
                <a:schemeClr val="dk1"/>
              </a:solidFill>
              <a:latin typeface="Sawarabi Gothic"/>
              <a:ea typeface="Sawarabi Gothic"/>
              <a:cs typeface="Sawarabi Gothic"/>
              <a:sym typeface="Sawarabi Gothic"/>
            </a:endParaRPr>
          </a:p>
          <a:p>
            <a:pPr indent="0" lvl="0" marL="0" rtl="0" algn="l">
              <a:spcBef>
                <a:spcPts val="0"/>
              </a:spcBef>
              <a:spcAft>
                <a:spcPts val="0"/>
              </a:spcAft>
              <a:buClr>
                <a:schemeClr val="dk1"/>
              </a:buClr>
              <a:buSzPts val="1100"/>
              <a:buFont typeface="Arial"/>
              <a:buNone/>
            </a:pPr>
            <a:r>
              <a:t/>
            </a:r>
            <a:endParaRPr sz="1000">
              <a:solidFill>
                <a:schemeClr val="dk1"/>
              </a:solidFill>
              <a:latin typeface="Sawarabi Gothic"/>
              <a:ea typeface="Sawarabi Gothic"/>
              <a:cs typeface="Sawarabi Gothic"/>
              <a:sym typeface="Sawarabi Gothic"/>
            </a:endParaRPr>
          </a:p>
          <a:p>
            <a:pPr indent="0" lvl="0" marL="0" rtl="0" algn="l">
              <a:spcBef>
                <a:spcPts val="0"/>
              </a:spcBef>
              <a:spcAft>
                <a:spcPts val="0"/>
              </a:spcAft>
              <a:buClr>
                <a:schemeClr val="dk1"/>
              </a:buClr>
              <a:buSzPts val="1100"/>
              <a:buFont typeface="Arial"/>
              <a:buNone/>
            </a:pPr>
            <a:r>
              <a:rPr lang="ja">
                <a:solidFill>
                  <a:schemeClr val="dk1"/>
                </a:solidFill>
                <a:latin typeface="Sawarabi Gothic"/>
                <a:ea typeface="Sawarabi Gothic"/>
                <a:cs typeface="Sawarabi Gothic"/>
                <a:sym typeface="Sawarabi Gothic"/>
              </a:rPr>
              <a:t>3. 連携に必要な情報を取得する</a:t>
            </a:r>
            <a:endParaRPr>
              <a:solidFill>
                <a:schemeClr val="dk1"/>
              </a:solidFill>
              <a:latin typeface="Sawarabi Gothic"/>
              <a:ea typeface="Sawarabi Gothic"/>
              <a:cs typeface="Sawarabi Gothic"/>
              <a:sym typeface="Sawarabi Gothic"/>
            </a:endParaRPr>
          </a:p>
          <a:p>
            <a:pPr indent="0" lvl="0" marL="0" rtl="0" algn="l">
              <a:spcBef>
                <a:spcPts val="0"/>
              </a:spcBef>
              <a:spcAft>
                <a:spcPts val="0"/>
              </a:spcAft>
              <a:buNone/>
            </a:pPr>
            <a:r>
              <a:rPr lang="ja" sz="1000">
                <a:solidFill>
                  <a:schemeClr val="dk1"/>
                </a:solidFill>
                <a:latin typeface="Sawarabi Gothic"/>
                <a:ea typeface="Sawarabi Gothic"/>
                <a:cs typeface="Sawarabi Gothic"/>
                <a:sym typeface="Sawarabi Gothic"/>
              </a:rPr>
              <a:t>　3-1 来客通知を受け取るチームのリンクを取得する</a:t>
            </a:r>
            <a:endParaRPr sz="1000">
              <a:solidFill>
                <a:schemeClr val="dk1"/>
              </a:solidFill>
              <a:latin typeface="Sawarabi Gothic"/>
              <a:ea typeface="Sawarabi Gothic"/>
              <a:cs typeface="Sawarabi Gothic"/>
              <a:sym typeface="Sawarabi Gothic"/>
            </a:endParaRPr>
          </a:p>
          <a:p>
            <a:pPr indent="0" lvl="0" marL="0" rtl="0" algn="l">
              <a:spcBef>
                <a:spcPts val="0"/>
              </a:spcBef>
              <a:spcAft>
                <a:spcPts val="0"/>
              </a:spcAft>
              <a:buClr>
                <a:schemeClr val="dk1"/>
              </a:buClr>
              <a:buSzPts val="1100"/>
              <a:buFont typeface="Arial"/>
              <a:buNone/>
            </a:pPr>
            <a:r>
              <a:rPr lang="ja" sz="1000">
                <a:solidFill>
                  <a:schemeClr val="dk1"/>
                </a:solidFill>
                <a:latin typeface="Sawarabi Gothic"/>
                <a:ea typeface="Sawarabi Gothic"/>
                <a:cs typeface="Sawarabi Gothic"/>
                <a:sym typeface="Sawarabi Gothic"/>
              </a:rPr>
              <a:t>　3-2 来客通知を受け取るチャネルのリンクを取得する</a:t>
            </a:r>
            <a:endParaRPr sz="1000">
              <a:solidFill>
                <a:schemeClr val="dk1"/>
              </a:solidFill>
              <a:latin typeface="Sawarabi Gothic"/>
              <a:ea typeface="Sawarabi Gothic"/>
              <a:cs typeface="Sawarabi Gothic"/>
              <a:sym typeface="Sawarabi Gothic"/>
            </a:endParaRPr>
          </a:p>
          <a:p>
            <a:pPr indent="0" lvl="0" marL="0" rtl="0" algn="l">
              <a:spcBef>
                <a:spcPts val="0"/>
              </a:spcBef>
              <a:spcAft>
                <a:spcPts val="0"/>
              </a:spcAft>
              <a:buClr>
                <a:schemeClr val="dk1"/>
              </a:buClr>
              <a:buSzPts val="1100"/>
              <a:buFont typeface="Arial"/>
              <a:buNone/>
            </a:pPr>
            <a:r>
              <a:t/>
            </a:r>
            <a:endParaRPr sz="1000">
              <a:solidFill>
                <a:schemeClr val="dk1"/>
              </a:solidFill>
              <a:latin typeface="Sawarabi Gothic"/>
              <a:ea typeface="Sawarabi Gothic"/>
              <a:cs typeface="Sawarabi Gothic"/>
              <a:sym typeface="Sawarabi Gothic"/>
            </a:endParaRPr>
          </a:p>
          <a:p>
            <a:pPr indent="0" lvl="0" marL="0" rtl="0" algn="l">
              <a:spcBef>
                <a:spcPts val="0"/>
              </a:spcBef>
              <a:spcAft>
                <a:spcPts val="0"/>
              </a:spcAft>
              <a:buClr>
                <a:schemeClr val="dk1"/>
              </a:buClr>
              <a:buSzPts val="1100"/>
              <a:buFont typeface="Arial"/>
              <a:buNone/>
            </a:pPr>
            <a:r>
              <a:rPr lang="ja">
                <a:solidFill>
                  <a:schemeClr val="dk1"/>
                </a:solidFill>
                <a:latin typeface="Sawarabi Gothic"/>
                <a:ea typeface="Sawarabi Gothic"/>
                <a:cs typeface="Sawarabi Gothic"/>
                <a:sym typeface="Sawarabi Gothic"/>
              </a:rPr>
              <a:t>4. RECEPTIONISTとMicrosoft Teamsを連携する</a:t>
            </a:r>
            <a:endParaRPr>
              <a:solidFill>
                <a:schemeClr val="dk1"/>
              </a:solidFill>
              <a:latin typeface="Sawarabi Gothic"/>
              <a:ea typeface="Sawarabi Gothic"/>
              <a:cs typeface="Sawarabi Gothic"/>
              <a:sym typeface="Sawarabi Gothic"/>
            </a:endParaRPr>
          </a:p>
          <a:p>
            <a:pPr indent="0" lvl="0" marL="0" rtl="0" algn="l">
              <a:spcBef>
                <a:spcPts val="0"/>
              </a:spcBef>
              <a:spcAft>
                <a:spcPts val="0"/>
              </a:spcAft>
              <a:buClr>
                <a:schemeClr val="dk1"/>
              </a:buClr>
              <a:buSzPts val="1100"/>
              <a:buFont typeface="Arial"/>
              <a:buNone/>
            </a:pPr>
            <a:r>
              <a:rPr lang="ja" sz="1000">
                <a:solidFill>
                  <a:schemeClr val="dk1"/>
                </a:solidFill>
                <a:latin typeface="Sawarabi Gothic"/>
                <a:ea typeface="Sawarabi Gothic"/>
                <a:cs typeface="Sawarabi Gothic"/>
                <a:sym typeface="Sawarabi Gothic"/>
              </a:rPr>
              <a:t>　4-1 RECEPTIONIST管理画面で設定を行う　</a:t>
            </a:r>
            <a:endParaRPr>
              <a:solidFill>
                <a:schemeClr val="dk1"/>
              </a:solidFill>
              <a:latin typeface="Sawarabi Gothic"/>
              <a:ea typeface="Sawarabi Gothic"/>
              <a:cs typeface="Sawarabi Gothic"/>
              <a:sym typeface="Sawarabi Gothic"/>
            </a:endParaRPr>
          </a:p>
        </p:txBody>
      </p:sp>
      <p:sp>
        <p:nvSpPr>
          <p:cNvPr id="82" name="Google Shape;82;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6"/>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57558"/>
              <a:buFont typeface="Arial"/>
              <a:buNone/>
            </a:pPr>
            <a:r>
              <a:rPr lang="ja" sz="1720">
                <a:solidFill>
                  <a:schemeClr val="dk1"/>
                </a:solidFill>
                <a:latin typeface="Barlow"/>
                <a:ea typeface="Barlow"/>
                <a:cs typeface="Barlow"/>
                <a:sym typeface="Barlow"/>
              </a:rPr>
              <a:t>１．来客通知用のチーム・チャネルを整える</a:t>
            </a:r>
            <a:r>
              <a:rPr lang="ja" sz="1720">
                <a:solidFill>
                  <a:schemeClr val="dk1"/>
                </a:solidFill>
              </a:rPr>
              <a:t>（チームの代表者のみが行う作業です）</a:t>
            </a:r>
            <a:endParaRPr/>
          </a:p>
        </p:txBody>
      </p:sp>
      <p:sp>
        <p:nvSpPr>
          <p:cNvPr id="88" name="Google Shape;88;p16"/>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t>a)  参加すべき来客通知用チーム・チャネルがない場合</a:t>
            </a:r>
            <a:endParaRPr/>
          </a:p>
          <a:p>
            <a:pPr indent="0" lvl="0" marL="0" rtl="0" algn="l">
              <a:spcBef>
                <a:spcPts val="0"/>
              </a:spcBef>
              <a:spcAft>
                <a:spcPts val="0"/>
              </a:spcAft>
              <a:buNone/>
            </a:pPr>
            <a:r>
              <a:rPr lang="ja"/>
              <a:t>a</a:t>
            </a:r>
            <a:r>
              <a:rPr lang="ja"/>
              <a:t>-1 </a:t>
            </a:r>
            <a:r>
              <a:rPr lang="ja" sz="1400">
                <a:solidFill>
                  <a:schemeClr val="dk1"/>
                </a:solidFill>
              </a:rPr>
              <a:t>来客通知用のチームを作成し社員を追加する</a:t>
            </a:r>
            <a:endParaRPr/>
          </a:p>
        </p:txBody>
      </p:sp>
      <p:sp>
        <p:nvSpPr>
          <p:cNvPr id="89" name="Google Shape;89;p16"/>
          <p:cNvSpPr/>
          <p:nvPr/>
        </p:nvSpPr>
        <p:spPr>
          <a:xfrm>
            <a:off x="5715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6"/>
          <p:cNvSpPr txBox="1"/>
          <p:nvPr/>
        </p:nvSpPr>
        <p:spPr>
          <a:xfrm>
            <a:off x="1141725" y="1277882"/>
            <a:ext cx="3328200" cy="6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ja" sz="1000"/>
              <a:t>ホーム画面の左側メニューから</a:t>
            </a:r>
            <a:endParaRPr sz="1000"/>
          </a:p>
          <a:p>
            <a:pPr indent="0" lvl="0" marL="0" rtl="0" algn="l">
              <a:spcBef>
                <a:spcPts val="0"/>
              </a:spcBef>
              <a:spcAft>
                <a:spcPts val="0"/>
              </a:spcAft>
              <a:buNone/>
            </a:pPr>
            <a:r>
              <a:rPr b="1" lang="ja" sz="1000"/>
              <a:t>『チーム』&gt;『チームを追加』&gt;『チームを作成』</a:t>
            </a:r>
            <a:r>
              <a:rPr lang="ja" sz="1000"/>
              <a:t>を</a:t>
            </a:r>
            <a:endParaRPr sz="1000"/>
          </a:p>
          <a:p>
            <a:pPr indent="0" lvl="0" marL="0" rtl="0" algn="l">
              <a:spcBef>
                <a:spcPts val="0"/>
              </a:spcBef>
              <a:spcAft>
                <a:spcPts val="0"/>
              </a:spcAft>
              <a:buNone/>
            </a:pPr>
            <a:r>
              <a:rPr lang="ja" sz="1000"/>
              <a:t>クリックし、作成画面を開きます。</a:t>
            </a:r>
            <a:endParaRPr sz="1000"/>
          </a:p>
        </p:txBody>
      </p:sp>
      <p:sp>
        <p:nvSpPr>
          <p:cNvPr id="91" name="Google Shape;91;p16"/>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92" name="Google Shape;92;p16"/>
          <p:cNvSpPr/>
          <p:nvPr/>
        </p:nvSpPr>
        <p:spPr>
          <a:xfrm>
            <a:off x="46896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6"/>
          <p:cNvSpPr txBox="1"/>
          <p:nvPr/>
        </p:nvSpPr>
        <p:spPr>
          <a:xfrm>
            <a:off x="5219150" y="1277882"/>
            <a:ext cx="3328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ja" sz="1000"/>
              <a:t>「最初から」を選択しチームの種類を選択します。</a:t>
            </a:r>
            <a:endParaRPr sz="1000"/>
          </a:p>
          <a:p>
            <a:pPr indent="0" lvl="0" marL="0" rtl="0" algn="l">
              <a:spcBef>
                <a:spcPts val="0"/>
              </a:spcBef>
              <a:spcAft>
                <a:spcPts val="0"/>
              </a:spcAft>
              <a:buNone/>
            </a:pPr>
            <a:r>
              <a:rPr lang="ja" sz="1000"/>
              <a:t>（パブリック/プライベートどちらを選んでも</a:t>
            </a:r>
            <a:endParaRPr sz="1000"/>
          </a:p>
          <a:p>
            <a:pPr indent="0" lvl="0" marL="0" rtl="0" algn="l">
              <a:spcBef>
                <a:spcPts val="0"/>
              </a:spcBef>
              <a:spcAft>
                <a:spcPts val="0"/>
              </a:spcAft>
              <a:buNone/>
            </a:pPr>
            <a:r>
              <a:rPr lang="ja" sz="1000"/>
              <a:t>　来客通知を受け取ることができます）</a:t>
            </a:r>
            <a:endParaRPr sz="1000"/>
          </a:p>
        </p:txBody>
      </p:sp>
      <p:sp>
        <p:nvSpPr>
          <p:cNvPr id="94" name="Google Shape;94;p16"/>
          <p:cNvSpPr/>
          <p:nvPr/>
        </p:nvSpPr>
        <p:spPr>
          <a:xfrm>
            <a:off x="48596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95" name="Google Shape;95;p16"/>
          <p:cNvPicPr preferRelativeResize="0"/>
          <p:nvPr/>
        </p:nvPicPr>
        <p:blipFill>
          <a:blip r:embed="rId3">
            <a:alphaModFix/>
          </a:blip>
          <a:stretch>
            <a:fillRect/>
          </a:stretch>
        </p:blipFill>
        <p:spPr>
          <a:xfrm>
            <a:off x="1420425" y="2082475"/>
            <a:ext cx="2302800" cy="2198275"/>
          </a:xfrm>
          <a:prstGeom prst="rect">
            <a:avLst/>
          </a:prstGeom>
          <a:noFill/>
          <a:ln>
            <a:noFill/>
          </a:ln>
        </p:spPr>
      </p:pic>
      <p:pic>
        <p:nvPicPr>
          <p:cNvPr id="96" name="Google Shape;96;p16"/>
          <p:cNvPicPr preferRelativeResize="0"/>
          <p:nvPr/>
        </p:nvPicPr>
        <p:blipFill>
          <a:blip r:embed="rId4">
            <a:alphaModFix/>
          </a:blip>
          <a:stretch>
            <a:fillRect/>
          </a:stretch>
        </p:blipFill>
        <p:spPr>
          <a:xfrm>
            <a:off x="5479700" y="2076775"/>
            <a:ext cx="2302801" cy="952875"/>
          </a:xfrm>
          <a:prstGeom prst="rect">
            <a:avLst/>
          </a:prstGeom>
          <a:noFill/>
          <a:ln>
            <a:noFill/>
          </a:ln>
        </p:spPr>
      </p:pic>
      <p:pic>
        <p:nvPicPr>
          <p:cNvPr id="97" name="Google Shape;97;p16"/>
          <p:cNvPicPr preferRelativeResize="0"/>
          <p:nvPr/>
        </p:nvPicPr>
        <p:blipFill>
          <a:blip r:embed="rId5">
            <a:alphaModFix/>
          </a:blip>
          <a:stretch>
            <a:fillRect/>
          </a:stretch>
        </p:blipFill>
        <p:spPr>
          <a:xfrm>
            <a:off x="5479700" y="3071083"/>
            <a:ext cx="2302799" cy="1417116"/>
          </a:xfrm>
          <a:prstGeom prst="rect">
            <a:avLst/>
          </a:prstGeom>
          <a:noFill/>
          <a:ln>
            <a:noFill/>
          </a:ln>
        </p:spPr>
      </p:pic>
      <p:sp>
        <p:nvSpPr>
          <p:cNvPr id="98" name="Google Shape;98;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7"/>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sz="1720">
                <a:solidFill>
                  <a:schemeClr val="dk1"/>
                </a:solidFill>
                <a:latin typeface="Barlow"/>
                <a:ea typeface="Barlow"/>
                <a:cs typeface="Barlow"/>
                <a:sym typeface="Barlow"/>
              </a:rPr>
              <a:t>１．来客通知用のチーム・チャネルを整える</a:t>
            </a:r>
            <a:r>
              <a:rPr lang="ja" sz="1720">
                <a:solidFill>
                  <a:schemeClr val="dk1"/>
                </a:solidFill>
              </a:rPr>
              <a:t>（チームの代表者のみが行う作業です）</a:t>
            </a:r>
            <a:endParaRPr/>
          </a:p>
        </p:txBody>
      </p:sp>
      <p:sp>
        <p:nvSpPr>
          <p:cNvPr id="104" name="Google Shape;104;p17"/>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73333"/>
              <a:buFont typeface="Arial"/>
              <a:buNone/>
            </a:pPr>
            <a:r>
              <a:rPr lang="ja"/>
              <a:t>a)  参加すべき来客通知用チーム・チャネルがない場合</a:t>
            </a:r>
            <a:endParaRPr/>
          </a:p>
          <a:p>
            <a:pPr indent="0" lvl="0" marL="0" rtl="0" algn="l">
              <a:spcBef>
                <a:spcPts val="0"/>
              </a:spcBef>
              <a:spcAft>
                <a:spcPts val="0"/>
              </a:spcAft>
              <a:buClr>
                <a:schemeClr val="dk1"/>
              </a:buClr>
              <a:buSzPct val="73333"/>
              <a:buFont typeface="Arial"/>
              <a:buNone/>
            </a:pPr>
            <a:r>
              <a:rPr lang="ja"/>
              <a:t>a-1 </a:t>
            </a:r>
            <a:r>
              <a:rPr lang="ja" sz="1400">
                <a:solidFill>
                  <a:schemeClr val="dk1"/>
                </a:solidFill>
              </a:rPr>
              <a:t>来客通知用のチームを作成し社員を追加する</a:t>
            </a:r>
            <a:endParaRPr/>
          </a:p>
        </p:txBody>
      </p:sp>
      <p:sp>
        <p:nvSpPr>
          <p:cNvPr id="105" name="Google Shape;105;p17"/>
          <p:cNvSpPr/>
          <p:nvPr/>
        </p:nvSpPr>
        <p:spPr>
          <a:xfrm>
            <a:off x="5715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7"/>
          <p:cNvSpPr txBox="1"/>
          <p:nvPr/>
        </p:nvSpPr>
        <p:spPr>
          <a:xfrm>
            <a:off x="1101050" y="1302525"/>
            <a:ext cx="3328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000"/>
              <a:t>チーム名を指定して作成をクリックします。</a:t>
            </a:r>
            <a:endParaRPr sz="1000"/>
          </a:p>
          <a:p>
            <a:pPr indent="0" lvl="0" marL="0" rtl="0" algn="l">
              <a:spcBef>
                <a:spcPts val="0"/>
              </a:spcBef>
              <a:spcAft>
                <a:spcPts val="0"/>
              </a:spcAft>
              <a:buNone/>
            </a:pPr>
            <a:r>
              <a:rPr lang="ja" sz="1000"/>
              <a:t>（来客通知用とわかるチーム名がおすすめです）</a:t>
            </a:r>
            <a:endParaRPr sz="1000"/>
          </a:p>
        </p:txBody>
      </p:sp>
      <p:sp>
        <p:nvSpPr>
          <p:cNvPr id="107" name="Google Shape;107;p17"/>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３</a:t>
            </a:r>
            <a:endParaRPr b="1">
              <a:solidFill>
                <a:srgbClr val="FFFFFF"/>
              </a:solidFill>
              <a:latin typeface="Barlow"/>
              <a:ea typeface="Barlow"/>
              <a:cs typeface="Barlow"/>
              <a:sym typeface="Barlow"/>
            </a:endParaRPr>
          </a:p>
        </p:txBody>
      </p:sp>
      <p:sp>
        <p:nvSpPr>
          <p:cNvPr id="108" name="Google Shape;108;p17"/>
          <p:cNvSpPr/>
          <p:nvPr/>
        </p:nvSpPr>
        <p:spPr>
          <a:xfrm>
            <a:off x="46896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7"/>
          <p:cNvSpPr txBox="1"/>
          <p:nvPr/>
        </p:nvSpPr>
        <p:spPr>
          <a:xfrm>
            <a:off x="5219150" y="1302525"/>
            <a:ext cx="3328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ja" sz="1000"/>
              <a:t>来客通知用アカウント</a:t>
            </a:r>
            <a:r>
              <a:rPr lang="ja" sz="1000"/>
              <a:t>と</a:t>
            </a:r>
            <a:endParaRPr sz="1000"/>
          </a:p>
          <a:p>
            <a:pPr indent="0" lvl="0" marL="0" rtl="0" algn="l">
              <a:spcBef>
                <a:spcPts val="0"/>
              </a:spcBef>
              <a:spcAft>
                <a:spcPts val="0"/>
              </a:spcAft>
              <a:buNone/>
            </a:pPr>
            <a:r>
              <a:rPr lang="ja" sz="1000"/>
              <a:t>全ての追加したいメンバーを検索し選択後</a:t>
            </a:r>
            <a:endParaRPr sz="1000"/>
          </a:p>
          <a:p>
            <a:pPr indent="0" lvl="0" marL="0" rtl="0" algn="l">
              <a:spcBef>
                <a:spcPts val="0"/>
              </a:spcBef>
              <a:spcAft>
                <a:spcPts val="0"/>
              </a:spcAft>
              <a:buNone/>
            </a:pPr>
            <a:r>
              <a:rPr lang="ja" sz="1000"/>
              <a:t>「閉じる」をクリックします。</a:t>
            </a:r>
            <a:endParaRPr sz="1000"/>
          </a:p>
        </p:txBody>
      </p:sp>
      <p:sp>
        <p:nvSpPr>
          <p:cNvPr id="110" name="Google Shape;110;p17"/>
          <p:cNvSpPr/>
          <p:nvPr/>
        </p:nvSpPr>
        <p:spPr>
          <a:xfrm>
            <a:off x="48596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４</a:t>
            </a:r>
            <a:endParaRPr b="1">
              <a:solidFill>
                <a:srgbClr val="FFFFFF"/>
              </a:solidFill>
              <a:latin typeface="Barlow"/>
              <a:ea typeface="Barlow"/>
              <a:cs typeface="Barlow"/>
              <a:sym typeface="Barlow"/>
            </a:endParaRPr>
          </a:p>
        </p:txBody>
      </p:sp>
      <p:pic>
        <p:nvPicPr>
          <p:cNvPr id="111" name="Google Shape;111;p17"/>
          <p:cNvPicPr preferRelativeResize="0"/>
          <p:nvPr/>
        </p:nvPicPr>
        <p:blipFill>
          <a:blip r:embed="rId3">
            <a:alphaModFix/>
          </a:blip>
          <a:stretch>
            <a:fillRect/>
          </a:stretch>
        </p:blipFill>
        <p:spPr>
          <a:xfrm>
            <a:off x="907725" y="2020773"/>
            <a:ext cx="3328200" cy="1951051"/>
          </a:xfrm>
          <a:prstGeom prst="rect">
            <a:avLst/>
          </a:prstGeom>
          <a:noFill/>
          <a:ln>
            <a:noFill/>
          </a:ln>
        </p:spPr>
      </p:pic>
      <p:pic>
        <p:nvPicPr>
          <p:cNvPr id="112" name="Google Shape;112;p17"/>
          <p:cNvPicPr preferRelativeResize="0"/>
          <p:nvPr/>
        </p:nvPicPr>
        <p:blipFill>
          <a:blip r:embed="rId4">
            <a:alphaModFix/>
          </a:blip>
          <a:stretch>
            <a:fillRect/>
          </a:stretch>
        </p:blipFill>
        <p:spPr>
          <a:xfrm>
            <a:off x="5090650" y="2020774"/>
            <a:ext cx="3198549" cy="2252275"/>
          </a:xfrm>
          <a:prstGeom prst="rect">
            <a:avLst/>
          </a:prstGeom>
          <a:noFill/>
          <a:ln>
            <a:noFill/>
          </a:ln>
        </p:spPr>
      </p:pic>
      <p:sp>
        <p:nvSpPr>
          <p:cNvPr id="113" name="Google Shape;113;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8"/>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sz="1720">
                <a:solidFill>
                  <a:schemeClr val="dk1"/>
                </a:solidFill>
                <a:latin typeface="Barlow"/>
                <a:ea typeface="Barlow"/>
                <a:cs typeface="Barlow"/>
                <a:sym typeface="Barlow"/>
              </a:rPr>
              <a:t>１．来客通知用のチーム・チャネルを整える</a:t>
            </a:r>
            <a:r>
              <a:rPr lang="ja" sz="1720">
                <a:solidFill>
                  <a:schemeClr val="dk1"/>
                </a:solidFill>
              </a:rPr>
              <a:t>（チームの代表者のみが行う作業です）</a:t>
            </a:r>
            <a:endParaRPr/>
          </a:p>
        </p:txBody>
      </p:sp>
      <p:sp>
        <p:nvSpPr>
          <p:cNvPr id="119" name="Google Shape;119;p18"/>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73333"/>
              <a:buFont typeface="Arial"/>
              <a:buNone/>
            </a:pPr>
            <a:r>
              <a:rPr lang="ja"/>
              <a:t>a)  参加すべき来客通知用チーム・チャネルがない場合</a:t>
            </a:r>
            <a:endParaRPr/>
          </a:p>
          <a:p>
            <a:pPr indent="0" lvl="0" marL="0" rtl="0" algn="l">
              <a:spcBef>
                <a:spcPts val="0"/>
              </a:spcBef>
              <a:spcAft>
                <a:spcPts val="0"/>
              </a:spcAft>
              <a:buNone/>
            </a:pPr>
            <a:r>
              <a:rPr lang="ja"/>
              <a:t>a-</a:t>
            </a:r>
            <a:r>
              <a:rPr lang="ja"/>
              <a:t>2 </a:t>
            </a:r>
            <a:r>
              <a:rPr lang="ja" sz="1400">
                <a:solidFill>
                  <a:schemeClr val="dk1"/>
                </a:solidFill>
              </a:rPr>
              <a:t>来客通知用の</a:t>
            </a:r>
            <a:r>
              <a:rPr lang="ja" sz="1400">
                <a:solidFill>
                  <a:schemeClr val="dk1"/>
                </a:solidFill>
              </a:rPr>
              <a:t>チャネル</a:t>
            </a:r>
            <a:r>
              <a:rPr lang="ja" sz="1400">
                <a:solidFill>
                  <a:schemeClr val="dk1"/>
                </a:solidFill>
              </a:rPr>
              <a:t>を作成する（</a:t>
            </a:r>
            <a:r>
              <a:rPr lang="ja" sz="1400">
                <a:solidFill>
                  <a:schemeClr val="dk1"/>
                </a:solidFill>
              </a:rPr>
              <a:t>一般のチャネルを使用する場合は不要です）</a:t>
            </a:r>
            <a:endParaRPr/>
          </a:p>
        </p:txBody>
      </p:sp>
      <p:sp>
        <p:nvSpPr>
          <p:cNvPr id="120" name="Google Shape;120;p18"/>
          <p:cNvSpPr/>
          <p:nvPr/>
        </p:nvSpPr>
        <p:spPr>
          <a:xfrm>
            <a:off x="5715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8"/>
          <p:cNvSpPr txBox="1"/>
          <p:nvPr/>
        </p:nvSpPr>
        <p:spPr>
          <a:xfrm>
            <a:off x="1141725" y="1277882"/>
            <a:ext cx="3328200" cy="6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ja" sz="1000"/>
              <a:t>作成したチームの横にある「・・・」をクリックし</a:t>
            </a:r>
            <a:endParaRPr sz="1000"/>
          </a:p>
          <a:p>
            <a:pPr indent="0" lvl="0" marL="0" rtl="0" algn="l">
              <a:spcBef>
                <a:spcPts val="0"/>
              </a:spcBef>
              <a:spcAft>
                <a:spcPts val="0"/>
              </a:spcAft>
              <a:buNone/>
            </a:pPr>
            <a:r>
              <a:rPr lang="ja" sz="1000"/>
              <a:t>チャネルを追加を選択します。</a:t>
            </a:r>
            <a:endParaRPr sz="1000"/>
          </a:p>
        </p:txBody>
      </p:sp>
      <p:sp>
        <p:nvSpPr>
          <p:cNvPr id="122" name="Google Shape;122;p18"/>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123" name="Google Shape;123;p18"/>
          <p:cNvSpPr/>
          <p:nvPr/>
        </p:nvSpPr>
        <p:spPr>
          <a:xfrm>
            <a:off x="46896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8"/>
          <p:cNvSpPr txBox="1"/>
          <p:nvPr/>
        </p:nvSpPr>
        <p:spPr>
          <a:xfrm>
            <a:off x="5219150" y="1277882"/>
            <a:ext cx="3328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000"/>
              <a:t>チャネル名と説明（省略可能）を入力し</a:t>
            </a:r>
            <a:endParaRPr sz="1000"/>
          </a:p>
          <a:p>
            <a:pPr indent="0" lvl="0" marL="0" rtl="0" algn="l">
              <a:spcBef>
                <a:spcPts val="0"/>
              </a:spcBef>
              <a:spcAft>
                <a:spcPts val="0"/>
              </a:spcAft>
              <a:buNone/>
            </a:pPr>
            <a:r>
              <a:rPr lang="ja" sz="1000"/>
              <a:t>追加をクリックします。</a:t>
            </a:r>
            <a:endParaRPr sz="1000"/>
          </a:p>
        </p:txBody>
      </p:sp>
      <p:sp>
        <p:nvSpPr>
          <p:cNvPr id="125" name="Google Shape;125;p18"/>
          <p:cNvSpPr/>
          <p:nvPr/>
        </p:nvSpPr>
        <p:spPr>
          <a:xfrm>
            <a:off x="48596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126" name="Google Shape;126;p18"/>
          <p:cNvPicPr preferRelativeResize="0"/>
          <p:nvPr/>
        </p:nvPicPr>
        <p:blipFill>
          <a:blip r:embed="rId3">
            <a:alphaModFix/>
          </a:blip>
          <a:stretch>
            <a:fillRect/>
          </a:stretch>
        </p:blipFill>
        <p:spPr>
          <a:xfrm>
            <a:off x="1104486" y="2085150"/>
            <a:ext cx="2934678" cy="2111674"/>
          </a:xfrm>
          <a:prstGeom prst="rect">
            <a:avLst/>
          </a:prstGeom>
          <a:noFill/>
          <a:ln>
            <a:noFill/>
          </a:ln>
        </p:spPr>
      </p:pic>
      <p:pic>
        <p:nvPicPr>
          <p:cNvPr id="127" name="Google Shape;127;p18"/>
          <p:cNvPicPr preferRelativeResize="0"/>
          <p:nvPr/>
        </p:nvPicPr>
        <p:blipFill>
          <a:blip r:embed="rId4">
            <a:alphaModFix/>
          </a:blip>
          <a:stretch>
            <a:fillRect/>
          </a:stretch>
        </p:blipFill>
        <p:spPr>
          <a:xfrm>
            <a:off x="5282150" y="2085150"/>
            <a:ext cx="2815551" cy="2111675"/>
          </a:xfrm>
          <a:prstGeom prst="rect">
            <a:avLst/>
          </a:prstGeom>
          <a:noFill/>
          <a:ln>
            <a:noFill/>
          </a:ln>
        </p:spPr>
      </p:pic>
      <p:sp>
        <p:nvSpPr>
          <p:cNvPr id="128" name="Google Shape;128;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9"/>
          <p:cNvSpPr/>
          <p:nvPr/>
        </p:nvSpPr>
        <p:spPr>
          <a:xfrm>
            <a:off x="5715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9"/>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sz="1720">
                <a:solidFill>
                  <a:schemeClr val="dk1"/>
                </a:solidFill>
                <a:latin typeface="Barlow"/>
                <a:ea typeface="Barlow"/>
                <a:cs typeface="Barlow"/>
                <a:sym typeface="Barlow"/>
              </a:rPr>
              <a:t>１．来客通知用のチーム・チャネルを整える</a:t>
            </a:r>
            <a:r>
              <a:rPr lang="ja" sz="1720">
                <a:solidFill>
                  <a:schemeClr val="dk1"/>
                </a:solidFill>
              </a:rPr>
              <a:t>（チームの代表者のみが行う作業です）</a:t>
            </a:r>
            <a:endParaRPr/>
          </a:p>
        </p:txBody>
      </p:sp>
      <p:sp>
        <p:nvSpPr>
          <p:cNvPr id="135" name="Google Shape;135;p19"/>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73333"/>
              <a:buFont typeface="Arial"/>
              <a:buNone/>
            </a:pPr>
            <a:r>
              <a:rPr lang="ja"/>
              <a:t>b</a:t>
            </a:r>
            <a:r>
              <a:rPr lang="ja"/>
              <a:t>)  参加すべき来客通知用チーム・チャネルが</a:t>
            </a:r>
            <a:r>
              <a:rPr lang="ja"/>
              <a:t>ある</a:t>
            </a:r>
            <a:r>
              <a:rPr lang="ja"/>
              <a:t>場合</a:t>
            </a:r>
            <a:endParaRPr/>
          </a:p>
          <a:p>
            <a:pPr indent="0" lvl="0" marL="0" rtl="0" algn="l">
              <a:spcBef>
                <a:spcPts val="0"/>
              </a:spcBef>
              <a:spcAft>
                <a:spcPts val="0"/>
              </a:spcAft>
              <a:buNone/>
            </a:pPr>
            <a:r>
              <a:rPr lang="ja"/>
              <a:t>b-1 </a:t>
            </a:r>
            <a:r>
              <a:rPr lang="ja"/>
              <a:t>来客通知用</a:t>
            </a:r>
            <a:r>
              <a:rPr lang="ja" sz="1400">
                <a:solidFill>
                  <a:schemeClr val="dk1"/>
                </a:solidFill>
              </a:rPr>
              <a:t>チームに社員を追加する</a:t>
            </a:r>
            <a:endParaRPr/>
          </a:p>
        </p:txBody>
      </p:sp>
      <p:sp>
        <p:nvSpPr>
          <p:cNvPr id="136" name="Google Shape;136;p19"/>
          <p:cNvSpPr txBox="1"/>
          <p:nvPr/>
        </p:nvSpPr>
        <p:spPr>
          <a:xfrm>
            <a:off x="1141725" y="1277882"/>
            <a:ext cx="3328200" cy="6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ja" sz="1000"/>
              <a:t>作成したチームの横にある「・・・」をクリックし</a:t>
            </a:r>
            <a:endParaRPr sz="1000"/>
          </a:p>
          <a:p>
            <a:pPr indent="0" lvl="0" marL="0" rtl="0" algn="l">
              <a:spcBef>
                <a:spcPts val="0"/>
              </a:spcBef>
              <a:spcAft>
                <a:spcPts val="0"/>
              </a:spcAft>
              <a:buNone/>
            </a:pPr>
            <a:r>
              <a:rPr lang="ja" sz="1000"/>
              <a:t>メンバー</a:t>
            </a:r>
            <a:r>
              <a:rPr lang="ja" sz="1000"/>
              <a:t>を追加を選択します。</a:t>
            </a:r>
            <a:endParaRPr sz="1000"/>
          </a:p>
        </p:txBody>
      </p:sp>
      <p:sp>
        <p:nvSpPr>
          <p:cNvPr id="137" name="Google Shape;137;p19"/>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138" name="Google Shape;138;p19"/>
          <p:cNvSpPr/>
          <p:nvPr/>
        </p:nvSpPr>
        <p:spPr>
          <a:xfrm>
            <a:off x="46896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9"/>
          <p:cNvSpPr txBox="1"/>
          <p:nvPr/>
        </p:nvSpPr>
        <p:spPr>
          <a:xfrm>
            <a:off x="5219150" y="1277882"/>
            <a:ext cx="3328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ja" sz="1000"/>
              <a:t>全ての追加したいメンバーを検索し選択後</a:t>
            </a:r>
            <a:endParaRPr sz="1000"/>
          </a:p>
          <a:p>
            <a:pPr indent="0" lvl="0" marL="0" rtl="0" algn="l">
              <a:spcBef>
                <a:spcPts val="0"/>
              </a:spcBef>
              <a:spcAft>
                <a:spcPts val="0"/>
              </a:spcAft>
              <a:buNone/>
            </a:pPr>
            <a:r>
              <a:rPr lang="ja" sz="1000"/>
              <a:t>「閉じる」をクリックします。</a:t>
            </a:r>
            <a:endParaRPr sz="1000"/>
          </a:p>
        </p:txBody>
      </p:sp>
      <p:sp>
        <p:nvSpPr>
          <p:cNvPr id="140" name="Google Shape;140;p19"/>
          <p:cNvSpPr/>
          <p:nvPr/>
        </p:nvSpPr>
        <p:spPr>
          <a:xfrm>
            <a:off x="48596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141" name="Google Shape;141;p19"/>
          <p:cNvPicPr preferRelativeResize="0"/>
          <p:nvPr/>
        </p:nvPicPr>
        <p:blipFill>
          <a:blip r:embed="rId3">
            <a:alphaModFix/>
          </a:blip>
          <a:stretch>
            <a:fillRect/>
          </a:stretch>
        </p:blipFill>
        <p:spPr>
          <a:xfrm>
            <a:off x="5122900" y="2085150"/>
            <a:ext cx="3198549" cy="2252275"/>
          </a:xfrm>
          <a:prstGeom prst="rect">
            <a:avLst/>
          </a:prstGeom>
          <a:noFill/>
          <a:ln>
            <a:noFill/>
          </a:ln>
        </p:spPr>
      </p:pic>
      <p:pic>
        <p:nvPicPr>
          <p:cNvPr id="142" name="Google Shape;142;p19"/>
          <p:cNvPicPr preferRelativeResize="0"/>
          <p:nvPr/>
        </p:nvPicPr>
        <p:blipFill>
          <a:blip r:embed="rId4">
            <a:alphaModFix/>
          </a:blip>
          <a:stretch>
            <a:fillRect/>
          </a:stretch>
        </p:blipFill>
        <p:spPr>
          <a:xfrm>
            <a:off x="1006776" y="2085150"/>
            <a:ext cx="3130099" cy="2252275"/>
          </a:xfrm>
          <a:prstGeom prst="rect">
            <a:avLst/>
          </a:prstGeom>
          <a:noFill/>
          <a:ln>
            <a:noFill/>
          </a:ln>
        </p:spPr>
      </p:pic>
      <p:sp>
        <p:nvSpPr>
          <p:cNvPr id="143" name="Google Shape;143;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0"/>
          <p:cNvSpPr/>
          <p:nvPr/>
        </p:nvSpPr>
        <p:spPr>
          <a:xfrm>
            <a:off x="5715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0"/>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sz="1720">
                <a:solidFill>
                  <a:schemeClr val="dk1"/>
                </a:solidFill>
                <a:latin typeface="Barlow"/>
                <a:ea typeface="Barlow"/>
                <a:cs typeface="Barlow"/>
                <a:sym typeface="Barlow"/>
              </a:rPr>
              <a:t>２．</a:t>
            </a:r>
            <a:r>
              <a:rPr lang="ja" sz="1720">
                <a:solidFill>
                  <a:schemeClr val="dk1"/>
                </a:solidFill>
              </a:rPr>
              <a:t>旧 来客通知先チームから脱退する（全員に行っていただく作業です）</a:t>
            </a:r>
            <a:endParaRPr sz="1720">
              <a:solidFill>
                <a:schemeClr val="dk1"/>
              </a:solidFill>
              <a:latin typeface="Barlow"/>
              <a:ea typeface="Barlow"/>
              <a:cs typeface="Barlow"/>
              <a:sym typeface="Barlow"/>
            </a:endParaRPr>
          </a:p>
        </p:txBody>
      </p:sp>
      <p:sp>
        <p:nvSpPr>
          <p:cNvPr id="150" name="Google Shape;150;p20"/>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t>2-</a:t>
            </a:r>
            <a:r>
              <a:rPr lang="ja"/>
              <a:t>1 </a:t>
            </a:r>
            <a:r>
              <a:rPr lang="ja" sz="1400">
                <a:solidFill>
                  <a:schemeClr val="dk1"/>
                </a:solidFill>
              </a:rPr>
              <a:t>旧 来客通知先チームから脱退する</a:t>
            </a:r>
            <a:endParaRPr sz="1400">
              <a:solidFill>
                <a:schemeClr val="dk1"/>
              </a:solidFill>
            </a:endParaRPr>
          </a:p>
          <a:p>
            <a:pPr indent="0" lvl="0" marL="0" rtl="0" algn="l">
              <a:spcBef>
                <a:spcPts val="0"/>
              </a:spcBef>
              <a:spcAft>
                <a:spcPts val="0"/>
              </a:spcAft>
              <a:buNone/>
            </a:pPr>
            <a:r>
              <a:rPr lang="ja" sz="1400">
                <a:solidFill>
                  <a:schemeClr val="dk1"/>
                </a:solidFill>
              </a:rPr>
              <a:t>　　作業場所：</a:t>
            </a:r>
            <a:r>
              <a:rPr lang="ja" sz="1400">
                <a:solidFill>
                  <a:schemeClr val="dk1"/>
                </a:solidFill>
                <a:latin typeface="Barlow"/>
                <a:ea typeface="Barlow"/>
                <a:cs typeface="Barlow"/>
                <a:sym typeface="Barlow"/>
              </a:rPr>
              <a:t>Microsoft Teams</a:t>
            </a:r>
            <a:endParaRPr sz="1400">
              <a:solidFill>
                <a:schemeClr val="dk1"/>
              </a:solidFill>
              <a:latin typeface="Barlow"/>
              <a:ea typeface="Barlow"/>
              <a:cs typeface="Barlow"/>
              <a:sym typeface="Barlow"/>
            </a:endParaRPr>
          </a:p>
        </p:txBody>
      </p:sp>
      <p:sp>
        <p:nvSpPr>
          <p:cNvPr id="151" name="Google Shape;151;p20"/>
          <p:cNvSpPr txBox="1"/>
          <p:nvPr/>
        </p:nvSpPr>
        <p:spPr>
          <a:xfrm>
            <a:off x="1141725" y="1277882"/>
            <a:ext cx="3328200" cy="6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ja" sz="1000"/>
              <a:t>旧 通知用チームの横にある「・・・」をクリックし</a:t>
            </a:r>
            <a:endParaRPr sz="1000"/>
          </a:p>
          <a:p>
            <a:pPr indent="0" lvl="0" marL="0" rtl="0" algn="l">
              <a:spcBef>
                <a:spcPts val="0"/>
              </a:spcBef>
              <a:spcAft>
                <a:spcPts val="0"/>
              </a:spcAft>
              <a:buNone/>
            </a:pPr>
            <a:r>
              <a:rPr lang="ja" sz="1000"/>
              <a:t>「チームから脱退」を選択します。</a:t>
            </a:r>
            <a:endParaRPr sz="1000"/>
          </a:p>
        </p:txBody>
      </p:sp>
      <p:sp>
        <p:nvSpPr>
          <p:cNvPr id="152" name="Google Shape;152;p20"/>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153" name="Google Shape;153;p20"/>
          <p:cNvSpPr/>
          <p:nvPr/>
        </p:nvSpPr>
        <p:spPr>
          <a:xfrm>
            <a:off x="46896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0"/>
          <p:cNvSpPr txBox="1"/>
          <p:nvPr/>
        </p:nvSpPr>
        <p:spPr>
          <a:xfrm>
            <a:off x="5219150" y="1277882"/>
            <a:ext cx="3328200" cy="172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000"/>
              <a:t>「チームから脱退」が表示されないとき</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ja" sz="1000"/>
              <a:t>与えられている権限がメンバーの場合、</a:t>
            </a:r>
            <a:endParaRPr sz="1000"/>
          </a:p>
          <a:p>
            <a:pPr indent="0" lvl="0" marL="0" rtl="0" algn="l">
              <a:spcBef>
                <a:spcPts val="0"/>
              </a:spcBef>
              <a:spcAft>
                <a:spcPts val="0"/>
              </a:spcAft>
              <a:buNone/>
            </a:pPr>
            <a:r>
              <a:rPr lang="ja" sz="1000"/>
              <a:t>ご自身でチームを抜けることができません。</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ja" sz="1000"/>
              <a:t>チームの所有者へ依頼をお願いします。</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ja" sz="1000"/>
              <a:t>チームの横にある「・・・」をクリックし</a:t>
            </a:r>
            <a:endParaRPr sz="1000"/>
          </a:p>
          <a:p>
            <a:pPr indent="0" lvl="0" marL="0" rtl="0" algn="l">
              <a:spcBef>
                <a:spcPts val="0"/>
              </a:spcBef>
              <a:spcAft>
                <a:spcPts val="0"/>
              </a:spcAft>
              <a:buNone/>
            </a:pPr>
            <a:r>
              <a:rPr lang="ja" sz="1000"/>
              <a:t>「チームを管理」を選択することで</a:t>
            </a:r>
            <a:endParaRPr sz="1000"/>
          </a:p>
          <a:p>
            <a:pPr indent="0" lvl="0" marL="0" rtl="0" algn="l">
              <a:spcBef>
                <a:spcPts val="0"/>
              </a:spcBef>
              <a:spcAft>
                <a:spcPts val="0"/>
              </a:spcAft>
              <a:buNone/>
            </a:pPr>
            <a:r>
              <a:rPr lang="ja" sz="1000"/>
              <a:t>所有者を確認できます。</a:t>
            </a:r>
            <a:endParaRPr sz="1000"/>
          </a:p>
        </p:txBody>
      </p:sp>
      <p:sp>
        <p:nvSpPr>
          <p:cNvPr id="155" name="Google Shape;155;p20"/>
          <p:cNvSpPr/>
          <p:nvPr/>
        </p:nvSpPr>
        <p:spPr>
          <a:xfrm>
            <a:off x="48596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156" name="Google Shape;156;p20"/>
          <p:cNvPicPr preferRelativeResize="0"/>
          <p:nvPr/>
        </p:nvPicPr>
        <p:blipFill>
          <a:blip r:embed="rId3">
            <a:alphaModFix/>
          </a:blip>
          <a:stretch>
            <a:fillRect/>
          </a:stretch>
        </p:blipFill>
        <p:spPr>
          <a:xfrm>
            <a:off x="879000" y="2085150"/>
            <a:ext cx="3385649" cy="2436176"/>
          </a:xfrm>
          <a:prstGeom prst="rect">
            <a:avLst/>
          </a:prstGeom>
          <a:noFill/>
          <a:ln>
            <a:noFill/>
          </a:ln>
        </p:spPr>
      </p:pic>
      <p:pic>
        <p:nvPicPr>
          <p:cNvPr id="157" name="Google Shape;157;p20"/>
          <p:cNvPicPr preferRelativeResize="0"/>
          <p:nvPr/>
        </p:nvPicPr>
        <p:blipFill rotWithShape="1">
          <a:blip r:embed="rId4">
            <a:alphaModFix/>
          </a:blip>
          <a:srcRect b="56572" l="0" r="0" t="0"/>
          <a:stretch/>
        </p:blipFill>
        <p:spPr>
          <a:xfrm>
            <a:off x="4916700" y="3084422"/>
            <a:ext cx="3546452" cy="1108201"/>
          </a:xfrm>
          <a:prstGeom prst="rect">
            <a:avLst/>
          </a:prstGeom>
          <a:noFill/>
          <a:ln>
            <a:noFill/>
          </a:ln>
        </p:spPr>
      </p:pic>
      <p:sp>
        <p:nvSpPr>
          <p:cNvPr id="158" name="Google Shape;158;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1"/>
          <p:cNvSpPr/>
          <p:nvPr/>
        </p:nvSpPr>
        <p:spPr>
          <a:xfrm>
            <a:off x="5715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4" name="Google Shape;164;p21"/>
          <p:cNvPicPr preferRelativeResize="0"/>
          <p:nvPr/>
        </p:nvPicPr>
        <p:blipFill>
          <a:blip r:embed="rId3">
            <a:alphaModFix/>
          </a:blip>
          <a:stretch>
            <a:fillRect/>
          </a:stretch>
        </p:blipFill>
        <p:spPr>
          <a:xfrm>
            <a:off x="1104473" y="2085150"/>
            <a:ext cx="2934681" cy="2111675"/>
          </a:xfrm>
          <a:prstGeom prst="rect">
            <a:avLst/>
          </a:prstGeom>
          <a:noFill/>
          <a:ln>
            <a:noFill/>
          </a:ln>
        </p:spPr>
      </p:pic>
      <p:sp>
        <p:nvSpPr>
          <p:cNvPr id="165" name="Google Shape;165;p21"/>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sz="1720">
                <a:solidFill>
                  <a:schemeClr val="dk1"/>
                </a:solidFill>
                <a:latin typeface="Barlow"/>
                <a:ea typeface="Barlow"/>
                <a:cs typeface="Barlow"/>
                <a:sym typeface="Barlow"/>
              </a:rPr>
              <a:t>３</a:t>
            </a:r>
            <a:r>
              <a:rPr lang="ja" sz="1720">
                <a:solidFill>
                  <a:schemeClr val="dk1"/>
                </a:solidFill>
                <a:latin typeface="Barlow"/>
                <a:ea typeface="Barlow"/>
                <a:cs typeface="Barlow"/>
                <a:sym typeface="Barlow"/>
              </a:rPr>
              <a:t>．</a:t>
            </a:r>
            <a:r>
              <a:rPr lang="ja" sz="1720">
                <a:solidFill>
                  <a:schemeClr val="dk1"/>
                </a:solidFill>
              </a:rPr>
              <a:t>連携に必要な情報を取得する（全員に行っていただく作業です）</a:t>
            </a:r>
            <a:endParaRPr sz="1720">
              <a:solidFill>
                <a:schemeClr val="dk1"/>
              </a:solidFill>
              <a:latin typeface="Barlow"/>
              <a:ea typeface="Barlow"/>
              <a:cs typeface="Barlow"/>
              <a:sym typeface="Barlow"/>
            </a:endParaRPr>
          </a:p>
        </p:txBody>
      </p:sp>
      <p:sp>
        <p:nvSpPr>
          <p:cNvPr id="166" name="Google Shape;166;p21"/>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t>3</a:t>
            </a:r>
            <a:r>
              <a:rPr lang="ja"/>
              <a:t>-1 </a:t>
            </a:r>
            <a:r>
              <a:rPr lang="ja" sz="1400">
                <a:solidFill>
                  <a:schemeClr val="dk1"/>
                </a:solidFill>
              </a:rPr>
              <a:t>来客通知を受け取るチームのリンクを取得する</a:t>
            </a:r>
            <a:endParaRPr sz="1400">
              <a:solidFill>
                <a:schemeClr val="dk1"/>
              </a:solidFill>
            </a:endParaRPr>
          </a:p>
          <a:p>
            <a:pPr indent="0" lvl="0" marL="0" rtl="0" algn="l">
              <a:spcBef>
                <a:spcPts val="0"/>
              </a:spcBef>
              <a:spcAft>
                <a:spcPts val="0"/>
              </a:spcAft>
              <a:buNone/>
            </a:pPr>
            <a:r>
              <a:rPr lang="ja" sz="1400">
                <a:solidFill>
                  <a:schemeClr val="dk1"/>
                </a:solidFill>
              </a:rPr>
              <a:t>　　作業場所：</a:t>
            </a:r>
            <a:r>
              <a:rPr lang="ja" sz="1400">
                <a:solidFill>
                  <a:schemeClr val="dk1"/>
                </a:solidFill>
                <a:latin typeface="Barlow"/>
                <a:ea typeface="Barlow"/>
                <a:cs typeface="Barlow"/>
                <a:sym typeface="Barlow"/>
              </a:rPr>
              <a:t>Microsoft Teams</a:t>
            </a:r>
            <a:endParaRPr sz="1400">
              <a:solidFill>
                <a:schemeClr val="dk1"/>
              </a:solidFill>
              <a:latin typeface="Barlow"/>
              <a:ea typeface="Barlow"/>
              <a:cs typeface="Barlow"/>
              <a:sym typeface="Barlow"/>
            </a:endParaRPr>
          </a:p>
        </p:txBody>
      </p:sp>
      <p:sp>
        <p:nvSpPr>
          <p:cNvPr id="167" name="Google Shape;167;p21"/>
          <p:cNvSpPr txBox="1"/>
          <p:nvPr/>
        </p:nvSpPr>
        <p:spPr>
          <a:xfrm>
            <a:off x="1141725" y="1277882"/>
            <a:ext cx="3328200" cy="6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ja" sz="1000"/>
              <a:t>参加すべき通知用チームの横にある</a:t>
            </a:r>
            <a:endParaRPr sz="1000"/>
          </a:p>
          <a:p>
            <a:pPr indent="0" lvl="0" marL="0" rtl="0" algn="l">
              <a:spcBef>
                <a:spcPts val="0"/>
              </a:spcBef>
              <a:spcAft>
                <a:spcPts val="0"/>
              </a:spcAft>
              <a:buNone/>
            </a:pPr>
            <a:r>
              <a:rPr lang="ja" sz="1000"/>
              <a:t>「・・・」をクリックし</a:t>
            </a:r>
            <a:endParaRPr sz="1000"/>
          </a:p>
          <a:p>
            <a:pPr indent="0" lvl="0" marL="0" rtl="0" algn="l">
              <a:spcBef>
                <a:spcPts val="0"/>
              </a:spcBef>
              <a:spcAft>
                <a:spcPts val="0"/>
              </a:spcAft>
              <a:buNone/>
            </a:pPr>
            <a:r>
              <a:rPr lang="ja" sz="1000"/>
              <a:t>「チームへのリンクを取得」を選択します。</a:t>
            </a:r>
            <a:endParaRPr sz="1000"/>
          </a:p>
        </p:txBody>
      </p:sp>
      <p:sp>
        <p:nvSpPr>
          <p:cNvPr id="168" name="Google Shape;168;p21"/>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169" name="Google Shape;169;p21"/>
          <p:cNvSpPr/>
          <p:nvPr/>
        </p:nvSpPr>
        <p:spPr>
          <a:xfrm>
            <a:off x="46896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1"/>
          <p:cNvSpPr txBox="1"/>
          <p:nvPr/>
        </p:nvSpPr>
        <p:spPr>
          <a:xfrm>
            <a:off x="5219150" y="1277882"/>
            <a:ext cx="3328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000"/>
              <a:t>チームへのリンクをコピーします。</a:t>
            </a:r>
            <a:endParaRPr sz="1000"/>
          </a:p>
          <a:p>
            <a:pPr indent="0" lvl="0" marL="0" rtl="0" algn="l">
              <a:spcBef>
                <a:spcPts val="0"/>
              </a:spcBef>
              <a:spcAft>
                <a:spcPts val="0"/>
              </a:spcAft>
              <a:buNone/>
            </a:pPr>
            <a:r>
              <a:rPr lang="ja" sz="1000"/>
              <a:t>後ほど使用するのでメモ帳などに控えると便利です。</a:t>
            </a:r>
            <a:endParaRPr sz="1000"/>
          </a:p>
        </p:txBody>
      </p:sp>
      <p:sp>
        <p:nvSpPr>
          <p:cNvPr id="171" name="Google Shape;171;p21"/>
          <p:cNvSpPr/>
          <p:nvPr/>
        </p:nvSpPr>
        <p:spPr>
          <a:xfrm>
            <a:off x="48596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172" name="Google Shape;172;p21"/>
          <p:cNvPicPr preferRelativeResize="0"/>
          <p:nvPr/>
        </p:nvPicPr>
        <p:blipFill>
          <a:blip r:embed="rId4">
            <a:alphaModFix/>
          </a:blip>
          <a:stretch>
            <a:fillRect/>
          </a:stretch>
        </p:blipFill>
        <p:spPr>
          <a:xfrm>
            <a:off x="4868223" y="2085150"/>
            <a:ext cx="3643399" cy="1039225"/>
          </a:xfrm>
          <a:prstGeom prst="rect">
            <a:avLst/>
          </a:prstGeom>
          <a:noFill/>
          <a:ln>
            <a:noFill/>
          </a:ln>
        </p:spPr>
      </p:pic>
      <p:sp>
        <p:nvSpPr>
          <p:cNvPr id="173" name="Google Shape;173;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2"/>
          <p:cNvSpPr/>
          <p:nvPr/>
        </p:nvSpPr>
        <p:spPr>
          <a:xfrm>
            <a:off x="5715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2"/>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sz="1720">
                <a:solidFill>
                  <a:schemeClr val="dk1"/>
                </a:solidFill>
                <a:latin typeface="Barlow"/>
                <a:ea typeface="Barlow"/>
                <a:cs typeface="Barlow"/>
                <a:sym typeface="Barlow"/>
              </a:rPr>
              <a:t>３</a:t>
            </a:r>
            <a:r>
              <a:rPr lang="ja" sz="1720">
                <a:solidFill>
                  <a:schemeClr val="dk1"/>
                </a:solidFill>
                <a:latin typeface="Barlow"/>
                <a:ea typeface="Barlow"/>
                <a:cs typeface="Barlow"/>
                <a:sym typeface="Barlow"/>
              </a:rPr>
              <a:t>．</a:t>
            </a:r>
            <a:r>
              <a:rPr lang="ja" sz="1720">
                <a:solidFill>
                  <a:schemeClr val="dk1"/>
                </a:solidFill>
              </a:rPr>
              <a:t>連携に必要な情報を取得する（全員に行っていただく作業です）</a:t>
            </a:r>
            <a:endParaRPr/>
          </a:p>
        </p:txBody>
      </p:sp>
      <p:sp>
        <p:nvSpPr>
          <p:cNvPr id="180" name="Google Shape;180;p22"/>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t>3-2</a:t>
            </a:r>
            <a:r>
              <a:rPr lang="ja"/>
              <a:t> </a:t>
            </a:r>
            <a:r>
              <a:rPr lang="ja" sz="1400">
                <a:solidFill>
                  <a:schemeClr val="dk1"/>
                </a:solidFill>
              </a:rPr>
              <a:t>来客通知を受け取る</a:t>
            </a:r>
            <a:r>
              <a:rPr lang="ja" sz="1400">
                <a:solidFill>
                  <a:schemeClr val="dk1"/>
                </a:solidFill>
              </a:rPr>
              <a:t>チャネル</a:t>
            </a:r>
            <a:r>
              <a:rPr lang="ja" sz="1400">
                <a:solidFill>
                  <a:schemeClr val="dk1"/>
                </a:solidFill>
              </a:rPr>
              <a:t>のリンクを取得する</a:t>
            </a:r>
            <a:endParaRPr sz="1400">
              <a:solidFill>
                <a:schemeClr val="dk1"/>
              </a:solidFill>
            </a:endParaRPr>
          </a:p>
          <a:p>
            <a:pPr indent="0" lvl="0" marL="0" rtl="0" algn="l">
              <a:spcBef>
                <a:spcPts val="0"/>
              </a:spcBef>
              <a:spcAft>
                <a:spcPts val="0"/>
              </a:spcAft>
              <a:buNone/>
            </a:pPr>
            <a:r>
              <a:rPr lang="ja" sz="1400">
                <a:solidFill>
                  <a:schemeClr val="dk1"/>
                </a:solidFill>
              </a:rPr>
              <a:t>　　</a:t>
            </a:r>
            <a:r>
              <a:rPr lang="ja" sz="1400">
                <a:solidFill>
                  <a:schemeClr val="dk1"/>
                </a:solidFill>
              </a:rPr>
              <a:t>作業場所：</a:t>
            </a:r>
            <a:r>
              <a:rPr lang="ja" sz="1400">
                <a:solidFill>
                  <a:schemeClr val="dk1"/>
                </a:solidFill>
                <a:latin typeface="Barlow"/>
                <a:ea typeface="Barlow"/>
                <a:cs typeface="Barlow"/>
                <a:sym typeface="Barlow"/>
              </a:rPr>
              <a:t>Microsoft Teams</a:t>
            </a:r>
            <a:endParaRPr sz="1400">
              <a:solidFill>
                <a:schemeClr val="dk1"/>
              </a:solidFill>
              <a:latin typeface="Barlow"/>
              <a:ea typeface="Barlow"/>
              <a:cs typeface="Barlow"/>
              <a:sym typeface="Barlow"/>
            </a:endParaRPr>
          </a:p>
        </p:txBody>
      </p:sp>
      <p:sp>
        <p:nvSpPr>
          <p:cNvPr id="181" name="Google Shape;181;p22"/>
          <p:cNvSpPr txBox="1"/>
          <p:nvPr/>
        </p:nvSpPr>
        <p:spPr>
          <a:xfrm>
            <a:off x="1141725" y="1277882"/>
            <a:ext cx="3328200" cy="6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ja" sz="1000"/>
              <a:t>同様に参加すべき通知用チャネルの横にある「・・・」をクリックし</a:t>
            </a:r>
            <a:endParaRPr sz="1000"/>
          </a:p>
          <a:p>
            <a:pPr indent="0" lvl="0" marL="0" rtl="0" algn="l">
              <a:spcBef>
                <a:spcPts val="0"/>
              </a:spcBef>
              <a:spcAft>
                <a:spcPts val="0"/>
              </a:spcAft>
              <a:buNone/>
            </a:pPr>
            <a:r>
              <a:rPr lang="ja" sz="1000"/>
              <a:t>「チャネルへのリンクを取得」を選択します。</a:t>
            </a:r>
            <a:endParaRPr sz="1000"/>
          </a:p>
        </p:txBody>
      </p:sp>
      <p:sp>
        <p:nvSpPr>
          <p:cNvPr id="182" name="Google Shape;182;p22"/>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183" name="Google Shape;183;p22"/>
          <p:cNvSpPr/>
          <p:nvPr/>
        </p:nvSpPr>
        <p:spPr>
          <a:xfrm>
            <a:off x="46896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2"/>
          <p:cNvSpPr txBox="1"/>
          <p:nvPr/>
        </p:nvSpPr>
        <p:spPr>
          <a:xfrm>
            <a:off x="5219150" y="1277882"/>
            <a:ext cx="3328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000"/>
              <a:t>チャネル</a:t>
            </a:r>
            <a:r>
              <a:rPr lang="ja" sz="1000"/>
              <a:t>へのリンクをコピーします。</a:t>
            </a:r>
            <a:endParaRPr sz="1000"/>
          </a:p>
          <a:p>
            <a:pPr indent="0" lvl="0" marL="0" rtl="0" algn="l">
              <a:spcBef>
                <a:spcPts val="0"/>
              </a:spcBef>
              <a:spcAft>
                <a:spcPts val="0"/>
              </a:spcAft>
              <a:buClr>
                <a:schemeClr val="dk1"/>
              </a:buClr>
              <a:buSzPts val="1100"/>
              <a:buFont typeface="Arial"/>
              <a:buNone/>
            </a:pPr>
            <a:r>
              <a:rPr lang="ja" sz="1000">
                <a:solidFill>
                  <a:schemeClr val="dk1"/>
                </a:solidFill>
              </a:rPr>
              <a:t>後ほど使用するのでメモ帳などに控えると便利です。</a:t>
            </a:r>
            <a:endParaRPr sz="1000"/>
          </a:p>
        </p:txBody>
      </p:sp>
      <p:sp>
        <p:nvSpPr>
          <p:cNvPr id="185" name="Google Shape;185;p22"/>
          <p:cNvSpPr/>
          <p:nvPr/>
        </p:nvSpPr>
        <p:spPr>
          <a:xfrm>
            <a:off x="48596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186" name="Google Shape;186;p22"/>
          <p:cNvPicPr preferRelativeResize="0"/>
          <p:nvPr/>
        </p:nvPicPr>
        <p:blipFill>
          <a:blip r:embed="rId3">
            <a:alphaModFix/>
          </a:blip>
          <a:stretch>
            <a:fillRect/>
          </a:stretch>
        </p:blipFill>
        <p:spPr>
          <a:xfrm>
            <a:off x="1104473" y="2085150"/>
            <a:ext cx="3000000" cy="2151939"/>
          </a:xfrm>
          <a:prstGeom prst="rect">
            <a:avLst/>
          </a:prstGeom>
          <a:noFill/>
          <a:ln>
            <a:noFill/>
          </a:ln>
        </p:spPr>
      </p:pic>
      <p:pic>
        <p:nvPicPr>
          <p:cNvPr id="187" name="Google Shape;187;p22"/>
          <p:cNvPicPr preferRelativeResize="0"/>
          <p:nvPr/>
        </p:nvPicPr>
        <p:blipFill>
          <a:blip r:embed="rId4">
            <a:alphaModFix/>
          </a:blip>
          <a:stretch>
            <a:fillRect/>
          </a:stretch>
        </p:blipFill>
        <p:spPr>
          <a:xfrm>
            <a:off x="4868225" y="2085150"/>
            <a:ext cx="3643400" cy="1058547"/>
          </a:xfrm>
          <a:prstGeom prst="rect">
            <a:avLst/>
          </a:prstGeom>
          <a:noFill/>
          <a:ln>
            <a:noFill/>
          </a:ln>
        </p:spPr>
      </p:pic>
      <p:sp>
        <p:nvSpPr>
          <p:cNvPr id="188" name="Google Shape;188;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3"/>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sz="1720">
                <a:solidFill>
                  <a:schemeClr val="dk1"/>
                </a:solidFill>
                <a:latin typeface="Barlow"/>
                <a:ea typeface="Barlow"/>
                <a:cs typeface="Barlow"/>
                <a:sym typeface="Barlow"/>
              </a:rPr>
              <a:t>４</a:t>
            </a:r>
            <a:r>
              <a:rPr lang="ja" sz="1720">
                <a:solidFill>
                  <a:schemeClr val="dk1"/>
                </a:solidFill>
                <a:latin typeface="Barlow"/>
                <a:ea typeface="Barlow"/>
                <a:cs typeface="Barlow"/>
                <a:sym typeface="Barlow"/>
              </a:rPr>
              <a:t>．</a:t>
            </a:r>
            <a:r>
              <a:rPr lang="ja" sz="1720">
                <a:solidFill>
                  <a:schemeClr val="dk1"/>
                </a:solidFill>
                <a:latin typeface="Barlow"/>
                <a:ea typeface="Barlow"/>
                <a:cs typeface="Barlow"/>
                <a:sym typeface="Barlow"/>
              </a:rPr>
              <a:t>RECEPTIONISTとMicrosoft Teamsの連携</a:t>
            </a:r>
            <a:r>
              <a:rPr lang="ja" sz="1720">
                <a:solidFill>
                  <a:schemeClr val="dk1"/>
                </a:solidFill>
              </a:rPr>
              <a:t>（全員に行っていただく作業です）</a:t>
            </a:r>
            <a:endParaRPr/>
          </a:p>
        </p:txBody>
      </p:sp>
      <p:sp>
        <p:nvSpPr>
          <p:cNvPr id="194" name="Google Shape;194;p23"/>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78571"/>
              <a:buFont typeface="Arial"/>
              <a:buNone/>
            </a:pPr>
            <a:r>
              <a:rPr lang="ja"/>
              <a:t>4-</a:t>
            </a:r>
            <a:r>
              <a:rPr lang="ja"/>
              <a:t>1 </a:t>
            </a:r>
            <a:r>
              <a:rPr lang="ja" sz="1400">
                <a:solidFill>
                  <a:schemeClr val="dk1"/>
                </a:solidFill>
                <a:latin typeface="Barlow"/>
                <a:ea typeface="Barlow"/>
                <a:cs typeface="Barlow"/>
                <a:sym typeface="Barlow"/>
              </a:rPr>
              <a:t>RECEPTIONIST WEB</a:t>
            </a:r>
            <a:r>
              <a:rPr lang="ja" sz="1400">
                <a:solidFill>
                  <a:schemeClr val="dk1"/>
                </a:solidFill>
              </a:rPr>
              <a:t>画面で来客通知を受け取るチームとチャネルを連携する</a:t>
            </a:r>
            <a:endParaRPr sz="1400">
              <a:solidFill>
                <a:schemeClr val="dk1"/>
              </a:solidFill>
            </a:endParaRPr>
          </a:p>
          <a:p>
            <a:pPr indent="0" lvl="0" marL="0" rtl="0" algn="l">
              <a:spcBef>
                <a:spcPts val="0"/>
              </a:spcBef>
              <a:spcAft>
                <a:spcPts val="0"/>
              </a:spcAft>
              <a:buClr>
                <a:schemeClr val="dk1"/>
              </a:buClr>
              <a:buSzPct val="78571"/>
              <a:buFont typeface="Arial"/>
              <a:buNone/>
            </a:pPr>
            <a:r>
              <a:rPr lang="ja" sz="1400">
                <a:solidFill>
                  <a:schemeClr val="dk1"/>
                </a:solidFill>
              </a:rPr>
              <a:t>　　作業場所：</a:t>
            </a:r>
            <a:r>
              <a:rPr lang="ja" sz="1400">
                <a:solidFill>
                  <a:schemeClr val="dk1"/>
                </a:solidFill>
                <a:latin typeface="Barlow"/>
                <a:ea typeface="Barlow"/>
                <a:cs typeface="Barlow"/>
                <a:sym typeface="Barlow"/>
              </a:rPr>
              <a:t>RECEPTIONIST WEB</a:t>
            </a:r>
            <a:r>
              <a:rPr lang="ja" sz="1400">
                <a:solidFill>
                  <a:schemeClr val="dk1"/>
                </a:solidFill>
              </a:rPr>
              <a:t>画面</a:t>
            </a:r>
            <a:endParaRPr sz="1400">
              <a:solidFill>
                <a:schemeClr val="dk1"/>
              </a:solidFill>
            </a:endParaRPr>
          </a:p>
        </p:txBody>
      </p:sp>
      <p:sp>
        <p:nvSpPr>
          <p:cNvPr id="195" name="Google Shape;195;p23"/>
          <p:cNvSpPr/>
          <p:nvPr/>
        </p:nvSpPr>
        <p:spPr>
          <a:xfrm>
            <a:off x="5715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3"/>
          <p:cNvSpPr txBox="1"/>
          <p:nvPr/>
        </p:nvSpPr>
        <p:spPr>
          <a:xfrm>
            <a:off x="1101050" y="1302525"/>
            <a:ext cx="33282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ja" sz="1000"/>
              <a:t>RECEPTIONIST Webサイトからログインします。</a:t>
            </a:r>
            <a:endParaRPr sz="1000"/>
          </a:p>
          <a:p>
            <a:pPr indent="0" lvl="0" marL="0" rtl="0" algn="l">
              <a:spcBef>
                <a:spcPts val="0"/>
              </a:spcBef>
              <a:spcAft>
                <a:spcPts val="0"/>
              </a:spcAft>
              <a:buNone/>
            </a:pPr>
            <a:r>
              <a:rPr lang="ja" sz="1000"/>
              <a:t>URL：</a:t>
            </a:r>
            <a:r>
              <a:rPr lang="ja" sz="1000" u="sng">
                <a:solidFill>
                  <a:schemeClr val="hlink"/>
                </a:solidFill>
                <a:hlinkClick r:id="rId3"/>
              </a:rPr>
              <a:t>https://app.receptionist.jp/sign_in</a:t>
            </a:r>
            <a:r>
              <a:rPr lang="ja" sz="1000"/>
              <a:t>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ja" sz="1000"/>
              <a:t>右上にある人型マークをクリックし</a:t>
            </a:r>
            <a:endParaRPr sz="1000"/>
          </a:p>
          <a:p>
            <a:pPr indent="0" lvl="0" marL="0" rtl="0" algn="l">
              <a:spcBef>
                <a:spcPts val="0"/>
              </a:spcBef>
              <a:spcAft>
                <a:spcPts val="0"/>
              </a:spcAft>
              <a:buNone/>
            </a:pPr>
            <a:r>
              <a:rPr lang="ja" sz="1000"/>
              <a:t>アカウント情報を選択します。</a:t>
            </a:r>
            <a:endParaRPr sz="1000"/>
          </a:p>
        </p:txBody>
      </p:sp>
      <p:sp>
        <p:nvSpPr>
          <p:cNvPr id="197" name="Google Shape;197;p23"/>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198" name="Google Shape;198;p23"/>
          <p:cNvSpPr/>
          <p:nvPr/>
        </p:nvSpPr>
        <p:spPr>
          <a:xfrm>
            <a:off x="46896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3"/>
          <p:cNvSpPr txBox="1"/>
          <p:nvPr/>
        </p:nvSpPr>
        <p:spPr>
          <a:xfrm>
            <a:off x="5219150" y="1302525"/>
            <a:ext cx="33282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000"/>
              <a:t>アカウント情報 右上にある編集をクリックします。</a:t>
            </a:r>
            <a:endParaRPr sz="1000"/>
          </a:p>
        </p:txBody>
      </p:sp>
      <p:sp>
        <p:nvSpPr>
          <p:cNvPr id="200" name="Google Shape;200;p23"/>
          <p:cNvSpPr/>
          <p:nvPr/>
        </p:nvSpPr>
        <p:spPr>
          <a:xfrm>
            <a:off x="48596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201" name="Google Shape;201;p23"/>
          <p:cNvPicPr preferRelativeResize="0"/>
          <p:nvPr/>
        </p:nvPicPr>
        <p:blipFill>
          <a:blip r:embed="rId4">
            <a:alphaModFix/>
          </a:blip>
          <a:stretch>
            <a:fillRect/>
          </a:stretch>
        </p:blipFill>
        <p:spPr>
          <a:xfrm>
            <a:off x="967763" y="2234875"/>
            <a:ext cx="3208124" cy="2333800"/>
          </a:xfrm>
          <a:prstGeom prst="rect">
            <a:avLst/>
          </a:prstGeom>
          <a:noFill/>
          <a:ln>
            <a:noFill/>
          </a:ln>
        </p:spPr>
      </p:pic>
      <p:pic>
        <p:nvPicPr>
          <p:cNvPr id="202" name="Google Shape;202;p23"/>
          <p:cNvPicPr preferRelativeResize="0"/>
          <p:nvPr/>
        </p:nvPicPr>
        <p:blipFill rotWithShape="1">
          <a:blip r:embed="rId5">
            <a:alphaModFix/>
          </a:blip>
          <a:srcRect b="60614" l="0" r="0" t="0"/>
          <a:stretch/>
        </p:blipFill>
        <p:spPr>
          <a:xfrm>
            <a:off x="5011400" y="2387275"/>
            <a:ext cx="3390651" cy="1164000"/>
          </a:xfrm>
          <a:prstGeom prst="rect">
            <a:avLst/>
          </a:prstGeom>
          <a:noFill/>
          <a:ln>
            <a:noFill/>
          </a:ln>
        </p:spPr>
      </p:pic>
      <p:sp>
        <p:nvSpPr>
          <p:cNvPr id="203" name="Google Shape;203;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4"/>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sz="1720">
                <a:solidFill>
                  <a:schemeClr val="dk1"/>
                </a:solidFill>
                <a:latin typeface="Barlow"/>
                <a:ea typeface="Barlow"/>
                <a:cs typeface="Barlow"/>
                <a:sym typeface="Barlow"/>
              </a:rPr>
              <a:t>４</a:t>
            </a:r>
            <a:r>
              <a:rPr lang="ja" sz="1720">
                <a:solidFill>
                  <a:schemeClr val="dk1"/>
                </a:solidFill>
                <a:latin typeface="Barlow"/>
                <a:ea typeface="Barlow"/>
                <a:cs typeface="Barlow"/>
                <a:sym typeface="Barlow"/>
              </a:rPr>
              <a:t>．RECEPTIONISTとMicrosoft Teamsの連携</a:t>
            </a:r>
            <a:r>
              <a:rPr lang="ja" sz="1720">
                <a:solidFill>
                  <a:schemeClr val="dk1"/>
                </a:solidFill>
              </a:rPr>
              <a:t>（全員に行っていただく作業です）</a:t>
            </a:r>
            <a:endParaRPr/>
          </a:p>
        </p:txBody>
      </p:sp>
      <p:sp>
        <p:nvSpPr>
          <p:cNvPr id="209" name="Google Shape;209;p24"/>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t>4-</a:t>
            </a:r>
            <a:r>
              <a:rPr lang="ja"/>
              <a:t>1 </a:t>
            </a:r>
            <a:r>
              <a:rPr lang="ja" sz="1400">
                <a:solidFill>
                  <a:schemeClr val="dk1"/>
                </a:solidFill>
                <a:latin typeface="Barlow"/>
                <a:ea typeface="Barlow"/>
                <a:cs typeface="Barlow"/>
                <a:sym typeface="Barlow"/>
              </a:rPr>
              <a:t>RECEPTIONIST WEB</a:t>
            </a:r>
            <a:r>
              <a:rPr lang="ja" sz="1400">
                <a:solidFill>
                  <a:schemeClr val="dk1"/>
                </a:solidFill>
              </a:rPr>
              <a:t>画面で来客通知を受け取るチームとチャネルを連携する</a:t>
            </a:r>
            <a:endParaRPr sz="1400">
              <a:solidFill>
                <a:schemeClr val="dk1"/>
              </a:solidFill>
            </a:endParaRPr>
          </a:p>
          <a:p>
            <a:pPr indent="0" lvl="0" marL="0" rtl="0" algn="l">
              <a:spcBef>
                <a:spcPts val="0"/>
              </a:spcBef>
              <a:spcAft>
                <a:spcPts val="0"/>
              </a:spcAft>
              <a:buClr>
                <a:schemeClr val="dk1"/>
              </a:buClr>
              <a:buSzPct val="78571"/>
              <a:buFont typeface="Arial"/>
              <a:buNone/>
            </a:pPr>
            <a:r>
              <a:rPr lang="ja" sz="1400">
                <a:solidFill>
                  <a:schemeClr val="dk1"/>
                </a:solidFill>
              </a:rPr>
              <a:t>　　作業場所：</a:t>
            </a:r>
            <a:r>
              <a:rPr lang="ja" sz="1400">
                <a:solidFill>
                  <a:schemeClr val="dk1"/>
                </a:solidFill>
                <a:latin typeface="Barlow"/>
                <a:ea typeface="Barlow"/>
                <a:cs typeface="Barlow"/>
                <a:sym typeface="Barlow"/>
              </a:rPr>
              <a:t>RECEPTIONIST WEB</a:t>
            </a:r>
            <a:r>
              <a:rPr lang="ja" sz="1400">
                <a:solidFill>
                  <a:schemeClr val="dk1"/>
                </a:solidFill>
              </a:rPr>
              <a:t>画面</a:t>
            </a:r>
            <a:endParaRPr sz="1400">
              <a:solidFill>
                <a:schemeClr val="dk1"/>
              </a:solidFill>
            </a:endParaRPr>
          </a:p>
        </p:txBody>
      </p:sp>
      <p:sp>
        <p:nvSpPr>
          <p:cNvPr id="210" name="Google Shape;210;p24"/>
          <p:cNvSpPr/>
          <p:nvPr/>
        </p:nvSpPr>
        <p:spPr>
          <a:xfrm>
            <a:off x="571575" y="1252675"/>
            <a:ext cx="8118600" cy="29331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4"/>
          <p:cNvSpPr txBox="1"/>
          <p:nvPr/>
        </p:nvSpPr>
        <p:spPr>
          <a:xfrm>
            <a:off x="1101050" y="1302525"/>
            <a:ext cx="36006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000"/>
              <a:t>Microsoft Teamsのチーム、チャネルから取得した</a:t>
            </a:r>
            <a:endParaRPr sz="1000"/>
          </a:p>
          <a:p>
            <a:pPr indent="0" lvl="0" marL="0" rtl="0" algn="l">
              <a:spcBef>
                <a:spcPts val="0"/>
              </a:spcBef>
              <a:spcAft>
                <a:spcPts val="0"/>
              </a:spcAft>
              <a:buNone/>
            </a:pPr>
            <a:r>
              <a:rPr lang="ja" sz="1000"/>
              <a:t>リンク情報を貼り付けます。</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ja" sz="1000"/>
              <a:t>・Microsoft Teams 通知先チームへのリンク</a:t>
            </a:r>
            <a:endParaRPr sz="1000"/>
          </a:p>
          <a:p>
            <a:pPr indent="0" lvl="0" marL="0" rtl="0" algn="l">
              <a:spcBef>
                <a:spcPts val="0"/>
              </a:spcBef>
              <a:spcAft>
                <a:spcPts val="0"/>
              </a:spcAft>
              <a:buNone/>
            </a:pPr>
            <a:r>
              <a:rPr lang="ja" sz="1000"/>
              <a:t>・Microsoft Teams 通知先チャネルへのリンク</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ja" sz="1000"/>
              <a:t>必要に応じてアシスタント通知先の社員を選択します。</a:t>
            </a:r>
            <a:endParaRPr sz="1000"/>
          </a:p>
          <a:p>
            <a:pPr indent="0" lvl="0" marL="0" rtl="0" algn="l">
              <a:spcBef>
                <a:spcPts val="0"/>
              </a:spcBef>
              <a:spcAft>
                <a:spcPts val="0"/>
              </a:spcAft>
              <a:buNone/>
            </a:pPr>
            <a:r>
              <a:rPr lang="ja" sz="1000"/>
              <a:t>※同じチャネル内にいる方を選択してください。</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ja" sz="1000"/>
              <a:t>変更を保存するをクリックします。</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p:txBody>
      </p:sp>
      <p:sp>
        <p:nvSpPr>
          <p:cNvPr id="212" name="Google Shape;212;p24"/>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３</a:t>
            </a:r>
            <a:endParaRPr b="1">
              <a:solidFill>
                <a:srgbClr val="FFFFFF"/>
              </a:solidFill>
              <a:latin typeface="Barlow"/>
              <a:ea typeface="Barlow"/>
              <a:cs typeface="Barlow"/>
              <a:sym typeface="Barlow"/>
            </a:endParaRPr>
          </a:p>
        </p:txBody>
      </p:sp>
      <p:pic>
        <p:nvPicPr>
          <p:cNvPr id="213" name="Google Shape;213;p24"/>
          <p:cNvPicPr preferRelativeResize="0"/>
          <p:nvPr/>
        </p:nvPicPr>
        <p:blipFill>
          <a:blip r:embed="rId3">
            <a:alphaModFix/>
          </a:blip>
          <a:stretch>
            <a:fillRect/>
          </a:stretch>
        </p:blipFill>
        <p:spPr>
          <a:xfrm>
            <a:off x="4843550" y="1396450"/>
            <a:ext cx="2550400" cy="2646475"/>
          </a:xfrm>
          <a:prstGeom prst="rect">
            <a:avLst/>
          </a:prstGeom>
          <a:noFill/>
          <a:ln>
            <a:noFill/>
          </a:ln>
        </p:spPr>
      </p:pic>
      <p:sp>
        <p:nvSpPr>
          <p:cNvPr id="214" name="Google Shape;214;p24"/>
          <p:cNvSpPr txBox="1"/>
          <p:nvPr>
            <p:ph idx="2" type="ctrTitle"/>
          </p:nvPr>
        </p:nvSpPr>
        <p:spPr>
          <a:xfrm>
            <a:off x="4244300" y="4287625"/>
            <a:ext cx="4423500" cy="375600"/>
          </a:xfrm>
          <a:prstGeom prst="rect">
            <a:avLst/>
          </a:prstGeom>
        </p:spPr>
        <p:txBody>
          <a:bodyPr anchorCtr="0" anchor="t" bIns="91425" lIns="91425" spcFirstLastPara="1" rIns="91425" wrap="square" tIns="91425">
            <a:normAutofit fontScale="90000"/>
          </a:bodyPr>
          <a:lstStyle/>
          <a:p>
            <a:pPr indent="0" lvl="0" marL="0" rtl="0" algn="r">
              <a:spcBef>
                <a:spcPts val="0"/>
              </a:spcBef>
              <a:spcAft>
                <a:spcPts val="0"/>
              </a:spcAft>
              <a:buNone/>
            </a:pPr>
            <a:r>
              <a:rPr lang="ja"/>
              <a:t>ユーザーの情報変更は完了です。お疲れさまでした。</a:t>
            </a:r>
            <a:endParaRPr sz="1400">
              <a:solidFill>
                <a:schemeClr val="dk1"/>
              </a:solidFill>
              <a:latin typeface="Barlow"/>
              <a:ea typeface="Barlow"/>
              <a:cs typeface="Barlow"/>
              <a:sym typeface="Barlow"/>
            </a:endParaRPr>
          </a:p>
        </p:txBody>
      </p:sp>
      <p:sp>
        <p:nvSpPr>
          <p:cNvPr id="215" name="Google Shape;215;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